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5"/>
  </p:notesMasterIdLst>
  <p:sldIdLst>
    <p:sldId id="256" r:id="rId2"/>
    <p:sldId id="258" r:id="rId3"/>
    <p:sldId id="259" r:id="rId4"/>
    <p:sldId id="349" r:id="rId5"/>
    <p:sldId id="280" r:id="rId6"/>
    <p:sldId id="313" r:id="rId7"/>
    <p:sldId id="345" r:id="rId8"/>
    <p:sldId id="306" r:id="rId9"/>
    <p:sldId id="353" r:id="rId10"/>
    <p:sldId id="294" r:id="rId11"/>
    <p:sldId id="324" r:id="rId12"/>
    <p:sldId id="338" r:id="rId13"/>
    <p:sldId id="295" r:id="rId14"/>
    <p:sldId id="356" r:id="rId15"/>
    <p:sldId id="362" r:id="rId16"/>
    <p:sldId id="363" r:id="rId17"/>
    <p:sldId id="350" r:id="rId18"/>
    <p:sldId id="284" r:id="rId19"/>
    <p:sldId id="342" r:id="rId20"/>
    <p:sldId id="285" r:id="rId21"/>
    <p:sldId id="374" r:id="rId22"/>
    <p:sldId id="303" r:id="rId23"/>
    <p:sldId id="351" r:id="rId24"/>
    <p:sldId id="292" r:id="rId25"/>
    <p:sldId id="300" r:id="rId26"/>
    <p:sldId id="301" r:id="rId27"/>
    <p:sldId id="372" r:id="rId28"/>
    <p:sldId id="373" r:id="rId29"/>
    <p:sldId id="364" r:id="rId30"/>
    <p:sldId id="316" r:id="rId31"/>
    <p:sldId id="368" r:id="rId32"/>
    <p:sldId id="367" r:id="rId33"/>
    <p:sldId id="366" r:id="rId34"/>
    <p:sldId id="332" r:id="rId35"/>
    <p:sldId id="335" r:id="rId36"/>
    <p:sldId id="334" r:id="rId37"/>
    <p:sldId id="369" r:id="rId38"/>
    <p:sldId id="330" r:id="rId39"/>
    <p:sldId id="359" r:id="rId40"/>
    <p:sldId id="361" r:id="rId41"/>
    <p:sldId id="320" r:id="rId42"/>
    <p:sldId id="371" r:id="rId43"/>
    <p:sldId id="370" r:id="rId4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46B"/>
    <a:srgbClr val="59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432" autoAdjust="0"/>
  </p:normalViewPr>
  <p:slideViewPr>
    <p:cSldViewPr showGuides="1">
      <p:cViewPr varScale="1">
        <p:scale>
          <a:sx n="116" d="100"/>
          <a:sy n="116" d="100"/>
        </p:scale>
        <p:origin x="566" y="67"/>
      </p:cViewPr>
      <p:guideLst>
        <p:guide orient="horz" pos="680"/>
        <p:guide pos="3742"/>
        <p:guide pos="2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BU-DATEN-N\FBN\FBNU\2_Teams\202_Arten+Voegel\2022_Themen\Vogelschutz\Glas%20und%20Vogelschlag\2%20NABU-Ver&#246;ffentlichungen%20und%20Aktivit&#228;ten\Spenden-Mailing_2208\Vogelopfer%20pro%20Geb&#228;udetyp%20Diagram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9F-44BF-AB58-748FB5BD13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9F-44BF-AB58-748FB5BD13F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F-44BF-AB58-748FB5BD13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 – 35 Mio.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9F-44BF-AB58-748FB5BD13F1}"/>
                </c:ext>
              </c:extLst>
            </c:dLbl>
            <c:dLbl>
              <c:idx val="1"/>
              <c:layout>
                <c:manualLayout>
                  <c:x val="-3.0902230971128607E-3"/>
                  <c:y val="1.97309711286089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9F-44BF-AB58-748FB5BD13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70 – 80 Mio.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9F-44BF-AB58-748FB5BD13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Tabelle1!$B$11:$B$13</c:f>
              <c:strCache>
                <c:ptCount val="3"/>
                <c:pt idx="0">
                  <c:v>Einfamilienhäuser</c:v>
                </c:pt>
                <c:pt idx="1">
                  <c:v>Hochhäuser</c:v>
                </c:pt>
                <c:pt idx="2">
                  <c:v>Größere, mehrstöckige Gebäude</c:v>
                </c:pt>
              </c:strCache>
            </c:strRef>
          </c:cat>
          <c:val>
            <c:numRef>
              <c:f>Tabelle1!$C$11:$C$13</c:f>
              <c:numCache>
                <c:formatCode>#,##0</c:formatCode>
                <c:ptCount val="3"/>
                <c:pt idx="0">
                  <c:v>33582000</c:v>
                </c:pt>
                <c:pt idx="1">
                  <c:v>60000</c:v>
                </c:pt>
                <c:pt idx="2">
                  <c:v>74338000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9F-44BF-AB58-748FB5BD13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28549652530496505"/>
          <c:w val="0.42153262024997334"/>
          <c:h val="0.42900699912510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08E0-311A-40C3-B295-F80AAF30ABFC}" type="datetimeFigureOut">
              <a:rPr lang="de-DE" smtClean="0"/>
              <a:pPr/>
              <a:t>20.10.2023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7B36-256F-44A3-8EB0-0E1FC5470C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Titelfolie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53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682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3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18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425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854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212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673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677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48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17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224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436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789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235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713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246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646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282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50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878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087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15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456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945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6457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46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418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9773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76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5203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122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919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29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18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03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56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45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9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482400"/>
            <a:ext cx="6101509" cy="1846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2358000"/>
            <a:ext cx="6101509" cy="131445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000" y="2725538"/>
            <a:ext cx="3239127" cy="2450544"/>
          </a:xfrm>
          <a:prstGeom prst="rect">
            <a:avLst/>
          </a:prstGeom>
        </p:spPr>
      </p:pic>
      <p:pic>
        <p:nvPicPr>
          <p:cNvPr id="6" name="Grafik 5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1200" y="10801"/>
            <a:ext cx="1522479" cy="12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628"/>
            <a:ext cx="8037513" cy="1848928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6598"/>
            <a:ext cx="8037513" cy="2078691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56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2800"/>
            <a:ext cx="1844820" cy="2736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/>
              <a:t>Mastertextformat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72000" y="227145"/>
            <a:ext cx="5760000" cy="14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00" y="612000"/>
            <a:ext cx="5662592" cy="4284000"/>
          </a:xfrm>
          <a:prstGeom prst="rect">
            <a:avLst/>
          </a:prstGeom>
        </p:spPr>
      </p:pic>
      <p:pic>
        <p:nvPicPr>
          <p:cNvPr id="10" name="Grafik 9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3600" y="10800"/>
            <a:ext cx="2029972" cy="1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3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080000"/>
            <a:ext cx="5252856" cy="3366000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80000"/>
            <a:ext cx="2736000" cy="336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080000"/>
            <a:ext cx="8229600" cy="336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3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206000"/>
            <a:ext cx="8229600" cy="322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34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000"/>
            <a:ext cx="4038600" cy="3222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000"/>
            <a:ext cx="4038600" cy="3222000"/>
          </a:xfrm>
        </p:spPr>
        <p:txBody>
          <a:bodyPr lIns="0" t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buAutoNum type="arabicPeriod"/>
              <a:defRPr sz="1600"/>
            </a:lvl6pPr>
            <a:lvl7pPr>
              <a:buAutoNum type="arabicPeriod"/>
              <a:defRPr sz="1600"/>
            </a:lvl7pPr>
            <a:lvl8pPr>
              <a:buAutoNum type="arabicPeriod"/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24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4780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18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494800"/>
            <a:ext cx="3211286" cy="228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28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1648800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1" y="3297600"/>
            <a:ext cx="3203575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24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4" r:id="rId3"/>
    <p:sldLayoutId id="2147483668" r:id="rId4"/>
    <p:sldLayoutId id="2147483670" r:id="rId5"/>
    <p:sldLayoutId id="2147483671" r:id="rId6"/>
    <p:sldLayoutId id="2147483672" r:id="rId7"/>
    <p:sldLayoutId id="2147483683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2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3.tif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2.jpe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microsoft.com/office/2007/relationships/hdphoto" Target="../media/hdphoto2.wdp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1" y="482400"/>
            <a:ext cx="6101509" cy="1109609"/>
          </a:xfrm>
        </p:spPr>
        <p:txBody>
          <a:bodyPr/>
          <a:lstStyle/>
          <a:p>
            <a:r>
              <a:rPr lang="de-DE" dirty="0"/>
              <a:t>Kommt ein Vogel geflogen…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457201" y="1731416"/>
            <a:ext cx="6101509" cy="1488406"/>
          </a:xfrm>
        </p:spPr>
        <p:txBody>
          <a:bodyPr/>
          <a:lstStyle/>
          <a:p>
            <a:r>
              <a:rPr lang="de-DE" sz="1800" dirty="0"/>
              <a:t>„Lösungen für Vogelkollisionen an Glas“</a:t>
            </a:r>
          </a:p>
          <a:p>
            <a:endParaRPr lang="de-DE" sz="1800" dirty="0"/>
          </a:p>
          <a:p>
            <a:r>
              <a:rPr lang="de-DE" sz="1800" dirty="0"/>
              <a:t>26. September 2023</a:t>
            </a:r>
          </a:p>
          <a:p>
            <a:r>
              <a:rPr lang="de-DE" sz="1800" dirty="0"/>
              <a:t>Catherina Schlüter (NABU-Bundesverband)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Gläserne Eigenschaft: Durchsicht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36A7F53-450C-1582-C584-9469E587B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r="19127"/>
          <a:stretch/>
        </p:blipFill>
        <p:spPr bwMode="auto">
          <a:xfrm>
            <a:off x="457200" y="896400"/>
            <a:ext cx="4368800" cy="3848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F55C966-7A56-BBE9-F666-0E14559BC09B}"/>
              </a:ext>
            </a:extLst>
          </p:cNvPr>
          <p:cNvGrpSpPr/>
          <p:nvPr/>
        </p:nvGrpSpPr>
        <p:grpSpPr>
          <a:xfrm>
            <a:off x="487679" y="1886365"/>
            <a:ext cx="4309740" cy="1750061"/>
            <a:chOff x="0" y="0"/>
            <a:chExt cx="4310263" cy="175041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27191EDB-1C26-36BB-1663-DCEF67BE8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142" y="134361"/>
              <a:ext cx="106680" cy="1277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C485E9-7F02-CE75-5530-7A95E6476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062" y="74645"/>
              <a:ext cx="127000" cy="16757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4CA9ADE7-16A1-5FE4-2892-389587E8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911" y="52251"/>
              <a:ext cx="97155" cy="9410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C46DE40-77A8-C661-C72A-BD35A11D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65" y="981580"/>
              <a:ext cx="81280" cy="96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DCC2DCA-2808-4F97-913F-724EF0D45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1346">
              <a:off x="0" y="112745"/>
              <a:ext cx="768985" cy="450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4F4C213-058B-AC5D-6094-223091421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6988">
              <a:off x="776307" y="97427"/>
              <a:ext cx="719455" cy="2857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ED6C33B9-F86A-942D-D383-76E6684D8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t="-46942" r="-1" b="-5"/>
            <a:stretch/>
          </p:blipFill>
          <p:spPr bwMode="auto">
            <a:xfrm rot="21424513">
              <a:off x="1567542" y="48908"/>
              <a:ext cx="817880" cy="450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BE766DE4-E3DC-6EBD-F975-37CF92A33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369" y="41055"/>
              <a:ext cx="86360" cy="35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2B0F127D-7823-AF62-7A9D-0F4D9B6B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3694" b="-24134"/>
            <a:stretch/>
          </p:blipFill>
          <p:spPr bwMode="auto">
            <a:xfrm rot="21428395">
              <a:off x="2489407" y="33979"/>
              <a:ext cx="492125" cy="501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3C432BF2-1CA5-9078-BCB6-719A9F831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528" y="11197"/>
              <a:ext cx="302895" cy="501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FB89E249-0103-66B6-167B-1F3FAA494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40" y="11197"/>
              <a:ext cx="505460" cy="450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56B699C2-7BD9-4FE7-7E41-B0B0482BB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638" y="0"/>
              <a:ext cx="555625" cy="55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2C14BDEA-1E51-5960-1432-C6DF802A721D}"/>
              </a:ext>
            </a:extLst>
          </p:cNvPr>
          <p:cNvSpPr txBox="1">
            <a:spLocks/>
          </p:cNvSpPr>
          <p:nvPr/>
        </p:nvSpPr>
        <p:spPr>
          <a:xfrm rot="5400000">
            <a:off x="4233457" y="4378713"/>
            <a:ext cx="964062" cy="146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/>
              <a:t>Klemens Steiof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3E6239A-80DC-4EF6-CF24-A9C0FA87E8DF}"/>
              </a:ext>
            </a:extLst>
          </p:cNvPr>
          <p:cNvSpPr txBox="1">
            <a:spLocks/>
          </p:cNvSpPr>
          <p:nvPr/>
        </p:nvSpPr>
        <p:spPr>
          <a:xfrm>
            <a:off x="5652120" y="1275606"/>
            <a:ext cx="3168351" cy="151216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 Vögel sehen nur die Bäume und Büsche hinter der Glasscheibe, nicht aber das Hindernis dazwischen</a:t>
            </a:r>
          </a:p>
        </p:txBody>
      </p:sp>
    </p:spTree>
    <p:extLst>
      <p:ext uri="{BB962C8B-B14F-4D97-AF65-F5344CB8AC3E}">
        <p14:creationId xmlns:p14="http://schemas.microsoft.com/office/powerpoint/2010/main" val="24925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Gläserne Eigenschaft: Durchsicht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pic>
        <p:nvPicPr>
          <p:cNvPr id="12" name="Grafik 11" descr="Ein Bild, das Baum, draußen, Fenster, Spiegel enthält.&#10;&#10;Automatisch generierte Beschreibung">
            <a:extLst>
              <a:ext uri="{FF2B5EF4-FFF2-40B4-BE49-F238E27FC236}">
                <a16:creationId xmlns:a16="http://schemas.microsoft.com/office/drawing/2014/main" id="{D37B324D-D42F-875A-091D-240313ECE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887" y="841946"/>
            <a:ext cx="4198882" cy="314916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99B388-54F7-FD71-9864-FEC2BCF7629B}"/>
              </a:ext>
            </a:extLst>
          </p:cNvPr>
          <p:cNvSpPr txBox="1"/>
          <p:nvPr/>
        </p:nvSpPr>
        <p:spPr>
          <a:xfrm rot="5400000">
            <a:off x="8284541" y="3938455"/>
            <a:ext cx="955150" cy="1506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spcBef>
                <a:spcPts val="700"/>
              </a:spcBef>
              <a:buClr>
                <a:schemeClr val="tx2"/>
              </a:buClr>
            </a:pPr>
            <a:r>
              <a:rPr lang="de-DE" sz="800" dirty="0">
                <a:solidFill>
                  <a:schemeClr val="bg1"/>
                </a:solidFill>
                <a:latin typeface="Source Sans Pro"/>
              </a:rPr>
              <a:t>Catherina Schlüter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DCEE56-709D-049C-9BB3-83B86AD2953C}"/>
              </a:ext>
            </a:extLst>
          </p:cNvPr>
          <p:cNvGrpSpPr/>
          <p:nvPr/>
        </p:nvGrpSpPr>
        <p:grpSpPr>
          <a:xfrm>
            <a:off x="5829278" y="317086"/>
            <a:ext cx="3149161" cy="4198882"/>
            <a:chOff x="5722747" y="317087"/>
            <a:chExt cx="3149161" cy="4198882"/>
          </a:xfrm>
        </p:grpSpPr>
        <p:pic>
          <p:nvPicPr>
            <p:cNvPr id="14" name="Grafik 13" descr="Ein Bild, das Baum, draußen, Fenster, Spiegel enthält.&#10;&#10;Automatisch generierte Beschreibung">
              <a:extLst>
                <a:ext uri="{FF2B5EF4-FFF2-40B4-BE49-F238E27FC236}">
                  <a16:creationId xmlns:a16="http://schemas.microsoft.com/office/drawing/2014/main" id="{7172D1C5-A649-FF06-FED2-DD7BD7C5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97887" y="841947"/>
              <a:ext cx="4198882" cy="314916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34D8497-5001-6CBF-7FEB-08FB98EC1F42}"/>
                </a:ext>
              </a:extLst>
            </p:cNvPr>
            <p:cNvSpPr txBox="1"/>
            <p:nvPr/>
          </p:nvSpPr>
          <p:spPr>
            <a:xfrm rot="5400000">
              <a:off x="8284541" y="3938456"/>
              <a:ext cx="955150" cy="1506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F4F8436-2BCA-9868-F255-F5E6432BCA9E}"/>
              </a:ext>
            </a:extLst>
          </p:cNvPr>
          <p:cNvGrpSpPr/>
          <p:nvPr/>
        </p:nvGrpSpPr>
        <p:grpSpPr>
          <a:xfrm>
            <a:off x="225802" y="913913"/>
            <a:ext cx="3250112" cy="2306984"/>
            <a:chOff x="272091" y="987574"/>
            <a:chExt cx="3250112" cy="2306984"/>
          </a:xfrm>
        </p:grpSpPr>
        <p:pic>
          <p:nvPicPr>
            <p:cNvPr id="18" name="Grafik 17" descr="Ein Bild, das draußen, Himmel, Baum, Zaun enthält.&#10;&#10;Automatisch generierte Beschreibung">
              <a:extLst>
                <a:ext uri="{FF2B5EF4-FFF2-40B4-BE49-F238E27FC236}">
                  <a16:creationId xmlns:a16="http://schemas.microsoft.com/office/drawing/2014/main" id="{9489A3F8-5D68-2078-9F12-D0BEC123D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3"/>
            <a:stretch/>
          </p:blipFill>
          <p:spPr>
            <a:xfrm>
              <a:off x="272091" y="987574"/>
              <a:ext cx="3250112" cy="2306984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27F8133-D852-6ABA-0D9B-D43E51952305}"/>
                </a:ext>
              </a:extLst>
            </p:cNvPr>
            <p:cNvSpPr txBox="1"/>
            <p:nvPr/>
          </p:nvSpPr>
          <p:spPr>
            <a:xfrm rot="5400000">
              <a:off x="2930023" y="1389833"/>
              <a:ext cx="955150" cy="1506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343AB9E-BFD2-6963-E6E0-2660AE8D52F5}"/>
              </a:ext>
            </a:extLst>
          </p:cNvPr>
          <p:cNvGrpSpPr/>
          <p:nvPr/>
        </p:nvGrpSpPr>
        <p:grpSpPr>
          <a:xfrm>
            <a:off x="2183630" y="2416526"/>
            <a:ext cx="3425192" cy="2352419"/>
            <a:chOff x="2795827" y="4227934"/>
            <a:chExt cx="3425192" cy="2352419"/>
          </a:xfrm>
        </p:grpSpPr>
        <p:pic>
          <p:nvPicPr>
            <p:cNvPr id="20" name="Grafik 19" descr="Ein Bild, das Baum, draußen, Pflanze, Stadtmöbel enthält.&#10;&#10;Automatisch generierte Beschreibung">
              <a:extLst>
                <a:ext uri="{FF2B5EF4-FFF2-40B4-BE49-F238E27FC236}">
                  <a16:creationId xmlns:a16="http://schemas.microsoft.com/office/drawing/2014/main" id="{82103B21-745F-5C97-7341-884D1B3CF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0" t="36000" r="8977"/>
            <a:stretch/>
          </p:blipFill>
          <p:spPr>
            <a:xfrm>
              <a:off x="2795827" y="4227934"/>
              <a:ext cx="3425192" cy="2304256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C3F379E-F076-D7E7-531C-6C3AC3FCCFF3}"/>
                </a:ext>
              </a:extLst>
            </p:cNvPr>
            <p:cNvSpPr txBox="1"/>
            <p:nvPr/>
          </p:nvSpPr>
          <p:spPr>
            <a:xfrm rot="5400000">
              <a:off x="5668128" y="6027462"/>
              <a:ext cx="955150" cy="15063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Janina Mattern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709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noFill/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Gläserne Eigenschaft: Spiegelung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6CFE83E-BCD3-9B12-FD0C-B910C189DDB0}"/>
              </a:ext>
            </a:extLst>
          </p:cNvPr>
          <p:cNvGrpSpPr/>
          <p:nvPr/>
        </p:nvGrpSpPr>
        <p:grpSpPr>
          <a:xfrm>
            <a:off x="457200" y="1131590"/>
            <a:ext cx="4829733" cy="3302159"/>
            <a:chOff x="457200" y="1131590"/>
            <a:chExt cx="4829733" cy="3302159"/>
          </a:xfrm>
        </p:grpSpPr>
        <p:pic>
          <p:nvPicPr>
            <p:cNvPr id="12" name="Grafik 11" descr="Ein Bild, das Text, Gebäude, Baum, draußen enthält.&#10;&#10;Automatisch generierte Beschreibung">
              <a:extLst>
                <a:ext uri="{FF2B5EF4-FFF2-40B4-BE49-F238E27FC236}">
                  <a16:creationId xmlns:a16="http://schemas.microsoft.com/office/drawing/2014/main" id="{C787E6B7-307F-D4DB-45D7-58F4EA996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131590"/>
              <a:ext cx="4829733" cy="321982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FEAA76-302D-34B8-A759-863B5D93106C}"/>
                </a:ext>
              </a:extLst>
            </p:cNvPr>
            <p:cNvSpPr txBox="1"/>
            <p:nvPr/>
          </p:nvSpPr>
          <p:spPr>
            <a:xfrm rot="5400000">
              <a:off x="4648337" y="3818811"/>
              <a:ext cx="997903" cy="23197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Janina Mattern</a:t>
              </a:r>
            </a:p>
          </p:txBody>
        </p:sp>
      </p:grpSp>
      <p:sp>
        <p:nvSpPr>
          <p:cNvPr id="25" name="Inhaltsplatzhalter 8">
            <a:extLst>
              <a:ext uri="{FF2B5EF4-FFF2-40B4-BE49-F238E27FC236}">
                <a16:creationId xmlns:a16="http://schemas.microsoft.com/office/drawing/2014/main" id="{00B5E12C-6290-1198-5A6C-DBD4B5478584}"/>
              </a:ext>
            </a:extLst>
          </p:cNvPr>
          <p:cNvSpPr txBox="1">
            <a:spLocks/>
          </p:cNvSpPr>
          <p:nvPr/>
        </p:nvSpPr>
        <p:spPr>
          <a:xfrm>
            <a:off x="5652120" y="1275606"/>
            <a:ext cx="3168351" cy="21602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Hier täuscht die Spiegelung im Gebäude einen Lebensraum vor. Die Vögel erkennen nur die sich spiegelnden Bäume und fliegen darauf zu. </a:t>
            </a:r>
          </a:p>
        </p:txBody>
      </p:sp>
    </p:spTree>
    <p:extLst>
      <p:ext uri="{BB962C8B-B14F-4D97-AF65-F5344CB8AC3E}">
        <p14:creationId xmlns:p14="http://schemas.microsoft.com/office/powerpoint/2010/main" val="237151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noFill/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Gläserne Eigenschaft: Spiegelung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7B82648-B478-6603-B317-F43B4B7A8F18}"/>
              </a:ext>
            </a:extLst>
          </p:cNvPr>
          <p:cNvGrpSpPr/>
          <p:nvPr/>
        </p:nvGrpSpPr>
        <p:grpSpPr>
          <a:xfrm>
            <a:off x="6119564" y="122400"/>
            <a:ext cx="2567236" cy="4563977"/>
            <a:chOff x="6119564" y="141034"/>
            <a:chExt cx="2567236" cy="4563977"/>
          </a:xfrm>
        </p:grpSpPr>
        <p:pic>
          <p:nvPicPr>
            <p:cNvPr id="5" name="Grafik 4" descr="Ein Bild, das Baum, Gebäude, Fenster enthält.&#10;&#10;Automatisch generierte Beschreibung">
              <a:extLst>
                <a:ext uri="{FF2B5EF4-FFF2-40B4-BE49-F238E27FC236}">
                  <a16:creationId xmlns:a16="http://schemas.microsoft.com/office/drawing/2014/main" id="{550F41C9-ABCE-384D-6676-90F63D6F3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21194" y="1139404"/>
              <a:ext cx="4563975" cy="2567236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7888BB4-E26C-8554-8C26-06E6782E2801}"/>
                </a:ext>
              </a:extLst>
            </p:cNvPr>
            <p:cNvSpPr txBox="1"/>
            <p:nvPr/>
          </p:nvSpPr>
          <p:spPr>
            <a:xfrm rot="5400000">
              <a:off x="8045400" y="4069240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9BA22B-9D64-EADE-F95F-15B3D53C4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E0EC3-965B-9E30-038A-E88AFB6E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13</a:t>
            </a:fld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747DCDB-014E-734C-BE22-F676390D7E37}"/>
              </a:ext>
            </a:extLst>
          </p:cNvPr>
          <p:cNvGrpSpPr/>
          <p:nvPr/>
        </p:nvGrpSpPr>
        <p:grpSpPr>
          <a:xfrm>
            <a:off x="462829" y="1157347"/>
            <a:ext cx="4875882" cy="3334913"/>
            <a:chOff x="462829" y="1157347"/>
            <a:chExt cx="4875882" cy="3334913"/>
          </a:xfrm>
        </p:grpSpPr>
        <p:pic>
          <p:nvPicPr>
            <p:cNvPr id="13" name="Grafik 12" descr="Ein Bild, das draußen, Schattierung, Baum, Gebäude enthält.&#10;&#10;Automatisch generierte Beschreibung">
              <a:extLst>
                <a:ext uri="{FF2B5EF4-FFF2-40B4-BE49-F238E27FC236}">
                  <a16:creationId xmlns:a16="http://schemas.microsoft.com/office/drawing/2014/main" id="{B845E6D8-EAEF-3F87-C6B9-BD6DB4B2A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29" y="1157347"/>
              <a:ext cx="4875882" cy="3250588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3433278-3875-3446-56DB-3E19156FA0FA}"/>
                </a:ext>
              </a:extLst>
            </p:cNvPr>
            <p:cNvSpPr txBox="1"/>
            <p:nvPr/>
          </p:nvSpPr>
          <p:spPr>
            <a:xfrm rot="5400000">
              <a:off x="4695559" y="3900014"/>
              <a:ext cx="1012214" cy="17227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74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noFill/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Beleuchtung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03FCE423-BEB9-292B-ABBC-0989D9EF5573}"/>
              </a:ext>
            </a:extLst>
          </p:cNvPr>
          <p:cNvSpPr txBox="1">
            <a:spLocks/>
          </p:cNvSpPr>
          <p:nvPr/>
        </p:nvSpPr>
        <p:spPr>
          <a:xfrm>
            <a:off x="213074" y="1635646"/>
            <a:ext cx="5511054" cy="30243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Orientierung auf Zugwegen an Mond und Sternen &amp; am Erdmagnetfeld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Orientierungsverlust durch Hochhäuser oder exponierte Lichtquellen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Anlockung in unmittelbare Umgebung von Glasscheiben (dadurch Kollisionsgefahr)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FF99F1-24DA-1932-F965-F337B7BCBA81}"/>
              </a:ext>
            </a:extLst>
          </p:cNvPr>
          <p:cNvGrpSpPr/>
          <p:nvPr/>
        </p:nvGrpSpPr>
        <p:grpSpPr>
          <a:xfrm>
            <a:off x="5799313" y="1347614"/>
            <a:ext cx="3131613" cy="3244461"/>
            <a:chOff x="5799313" y="1347614"/>
            <a:chExt cx="3131613" cy="3244461"/>
          </a:xfrm>
        </p:grpSpPr>
        <p:pic>
          <p:nvPicPr>
            <p:cNvPr id="11" name="Grafik 10" descr="Ein Bild, das Text, Wasser, draußen enthält.&#10;&#10;Automatisch generierte Beschreibung">
              <a:extLst>
                <a:ext uri="{FF2B5EF4-FFF2-40B4-BE49-F238E27FC236}">
                  <a16:creationId xmlns:a16="http://schemas.microsoft.com/office/drawing/2014/main" id="{995BDC77-DE0D-BCC9-376B-715A3CFE9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313" y="1347614"/>
              <a:ext cx="3131613" cy="313161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E64BBCC-1FA4-A2B4-F9C0-FD526730539D}"/>
                </a:ext>
              </a:extLst>
            </p:cNvPr>
            <p:cNvSpPr txBox="1"/>
            <p:nvPr/>
          </p:nvSpPr>
          <p:spPr>
            <a:xfrm rot="5400000">
              <a:off x="8381910" y="4100776"/>
              <a:ext cx="796189" cy="186410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Artur Keil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B7BA7B3-A1AC-83E9-D6EF-D214E3F2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CF2887-BEE0-935A-0D04-9758AAF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Folgen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Textplatzhalter 21">
            <a:extLst>
              <a:ext uri="{FF2B5EF4-FFF2-40B4-BE49-F238E27FC236}">
                <a16:creationId xmlns:a16="http://schemas.microsoft.com/office/drawing/2014/main" id="{5A3B2CE3-680A-AE9C-A823-D706B8853C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5400000">
            <a:off x="4620946" y="3716019"/>
            <a:ext cx="714908" cy="216000"/>
          </a:xfrm>
        </p:spPr>
        <p:txBody>
          <a:bodyPr/>
          <a:lstStyle/>
          <a:p>
            <a:pPr algn="ctr"/>
            <a:r>
              <a:rPr lang="de-DE" sz="800" dirty="0">
                <a:solidFill>
                  <a:schemeClr val="bg1"/>
                </a:solidFill>
              </a:rPr>
              <a:t>Klemens Steiof</a:t>
            </a:r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40177A69-452E-D746-62A9-74DDE9784C1B}"/>
              </a:ext>
            </a:extLst>
          </p:cNvPr>
          <p:cNvSpPr txBox="1">
            <a:spLocks/>
          </p:cNvSpPr>
          <p:nvPr/>
        </p:nvSpPr>
        <p:spPr>
          <a:xfrm>
            <a:off x="4870400" y="1815666"/>
            <a:ext cx="3950071" cy="15121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Verletzungen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Schädel-Hirn-Trauma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Opfer von Fressfeinden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Tod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D0F264F-F5A0-8014-E017-C109E4198AED}"/>
              </a:ext>
            </a:extLst>
          </p:cNvPr>
          <p:cNvGrpSpPr/>
          <p:nvPr/>
        </p:nvGrpSpPr>
        <p:grpSpPr>
          <a:xfrm>
            <a:off x="457200" y="1243943"/>
            <a:ext cx="4330824" cy="3058663"/>
            <a:chOff x="457200" y="1243943"/>
            <a:chExt cx="4330824" cy="3058663"/>
          </a:xfrm>
        </p:grpSpPr>
        <p:pic>
          <p:nvPicPr>
            <p:cNvPr id="4" name="Grafik 3" descr="Ein Bild, das Baum, draußen, Pflanze, Sträucher enthält.&#10;&#10;Automatisch generierte Beschreibung">
              <a:extLst>
                <a:ext uri="{FF2B5EF4-FFF2-40B4-BE49-F238E27FC236}">
                  <a16:creationId xmlns:a16="http://schemas.microsoft.com/office/drawing/2014/main" id="{345A76CC-63BE-7ABF-0183-C6006DF0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43943"/>
              <a:ext cx="4330824" cy="290584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2D76FA2-3056-D788-71D0-97733C40A923}"/>
                </a:ext>
              </a:extLst>
            </p:cNvPr>
            <p:cNvSpPr txBox="1"/>
            <p:nvPr/>
          </p:nvSpPr>
          <p:spPr>
            <a:xfrm rot="5400000">
              <a:off x="4128887" y="3666835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735139-3CD5-B0F6-2689-4BB1305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65D9E-B4E8-600A-6DE3-2822998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/>
              <a:t>Glasklare Folgen: wenn das Opfer gefunden wird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3DE1C49F-E56F-79A9-6778-775D1F62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FEBC06B-8190-9A48-392A-B6DC8D45A124}"/>
              </a:ext>
            </a:extLst>
          </p:cNvPr>
          <p:cNvGrpSpPr/>
          <p:nvPr/>
        </p:nvGrpSpPr>
        <p:grpSpPr>
          <a:xfrm>
            <a:off x="280814" y="1526922"/>
            <a:ext cx="2952328" cy="2507734"/>
            <a:chOff x="2038625" y="1536019"/>
            <a:chExt cx="3264291" cy="2520907"/>
          </a:xfrm>
        </p:grpSpPr>
        <p:pic>
          <p:nvPicPr>
            <p:cNvPr id="5" name="Grafik 4" descr="Ein Bild, das draußen, Vogel, legend, sandig enthält.&#10;&#10;Automatisch generierte Beschreibung">
              <a:extLst>
                <a:ext uri="{FF2B5EF4-FFF2-40B4-BE49-F238E27FC236}">
                  <a16:creationId xmlns:a16="http://schemas.microsoft.com/office/drawing/2014/main" id="{C909A022-C6F3-65CF-8E6E-21F26C51D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28" r="13849"/>
            <a:stretch/>
          </p:blipFill>
          <p:spPr>
            <a:xfrm>
              <a:off x="2038625" y="1536019"/>
              <a:ext cx="3264291" cy="234652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AA03CEA-335D-7DF7-5C73-A9EDD0C9E50D}"/>
                </a:ext>
              </a:extLst>
            </p:cNvPr>
            <p:cNvSpPr txBox="1"/>
            <p:nvPr/>
          </p:nvSpPr>
          <p:spPr>
            <a:xfrm rot="5400000">
              <a:off x="4622276" y="3421155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Ute Eggers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AD5CBB0-6012-E208-8C97-5B48A3FF4DC2}"/>
              </a:ext>
            </a:extLst>
          </p:cNvPr>
          <p:cNvGrpSpPr/>
          <p:nvPr/>
        </p:nvGrpSpPr>
        <p:grpSpPr>
          <a:xfrm>
            <a:off x="3354492" y="1073135"/>
            <a:ext cx="2556368" cy="1828464"/>
            <a:chOff x="3354492" y="1073135"/>
            <a:chExt cx="2556368" cy="1828464"/>
          </a:xfrm>
        </p:grpSpPr>
        <p:pic>
          <p:nvPicPr>
            <p:cNvPr id="13" name="Grafik 12" descr="Ein Bild, das Fenster enthält.&#10;&#10;Automatisch generierte Beschreibung">
              <a:extLst>
                <a:ext uri="{FF2B5EF4-FFF2-40B4-BE49-F238E27FC236}">
                  <a16:creationId xmlns:a16="http://schemas.microsoft.com/office/drawing/2014/main" id="{B6999D63-B8F9-5939-7936-3090B58A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492" y="1073135"/>
              <a:ext cx="2556368" cy="1707654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354EF9D-B495-BC75-7CE2-5533115DDFA2}"/>
                </a:ext>
              </a:extLst>
            </p:cNvPr>
            <p:cNvSpPr txBox="1"/>
            <p:nvPr/>
          </p:nvSpPr>
          <p:spPr>
            <a:xfrm rot="5400000">
              <a:off x="5290125" y="2280865"/>
              <a:ext cx="1006925" cy="23454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72D5810-1F66-221F-DBC1-5225BC744AC2}"/>
              </a:ext>
            </a:extLst>
          </p:cNvPr>
          <p:cNvGrpSpPr/>
          <p:nvPr/>
        </p:nvGrpSpPr>
        <p:grpSpPr>
          <a:xfrm>
            <a:off x="3529337" y="2949779"/>
            <a:ext cx="2276872" cy="1838295"/>
            <a:chOff x="3529337" y="2949779"/>
            <a:chExt cx="2276872" cy="1838295"/>
          </a:xfrm>
        </p:grpSpPr>
        <p:pic>
          <p:nvPicPr>
            <p:cNvPr id="11" name="Grafik 10" descr="Ein Bild, das Boden, draußen, Bürgersteig, Straße enthält.&#10;&#10;Automatisch generierte Beschreibung">
              <a:extLst>
                <a:ext uri="{FF2B5EF4-FFF2-40B4-BE49-F238E27FC236}">
                  <a16:creationId xmlns:a16="http://schemas.microsoft.com/office/drawing/2014/main" id="{67FB62EE-3D90-9830-182D-EAAC72F8F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337" y="2949779"/>
              <a:ext cx="2276872" cy="1707654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7FD2E69-1368-A59E-A129-C647F7E3C889}"/>
                </a:ext>
              </a:extLst>
            </p:cNvPr>
            <p:cNvSpPr txBox="1"/>
            <p:nvPr/>
          </p:nvSpPr>
          <p:spPr>
            <a:xfrm rot="5400000">
              <a:off x="5172852" y="4167340"/>
              <a:ext cx="1006925" cy="23454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Annette Wolff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10CD346-4D88-B449-8ABB-144F7F11D750}"/>
              </a:ext>
            </a:extLst>
          </p:cNvPr>
          <p:cNvGrpSpPr/>
          <p:nvPr/>
        </p:nvGrpSpPr>
        <p:grpSpPr>
          <a:xfrm>
            <a:off x="6021955" y="1494914"/>
            <a:ext cx="2808312" cy="2731833"/>
            <a:chOff x="6021955" y="1494914"/>
            <a:chExt cx="2808312" cy="2731833"/>
          </a:xfrm>
        </p:grpSpPr>
        <p:pic>
          <p:nvPicPr>
            <p:cNvPr id="12" name="Grafik 11" descr="Ein Bild, das Boden, draußen, Reptil, Zement enthält.&#10;&#10;Automatisch generierte Beschreibung">
              <a:extLst>
                <a:ext uri="{FF2B5EF4-FFF2-40B4-BE49-F238E27FC236}">
                  <a16:creationId xmlns:a16="http://schemas.microsoft.com/office/drawing/2014/main" id="{14CA3C40-49BD-2F38-1263-34739F09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r="10093"/>
            <a:stretch/>
          </p:blipFill>
          <p:spPr>
            <a:xfrm>
              <a:off x="6021955" y="1494914"/>
              <a:ext cx="2808312" cy="257175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B29BF39-310A-C9CD-75C7-DFA3ECF81272}"/>
                </a:ext>
              </a:extLst>
            </p:cNvPr>
            <p:cNvSpPr txBox="1"/>
            <p:nvPr/>
          </p:nvSpPr>
          <p:spPr>
            <a:xfrm rot="5400000">
              <a:off x="8183337" y="3606013"/>
              <a:ext cx="1006925" cy="23454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Annette Wolff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04DDB65-3B27-64E2-6CAD-BFA67F2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8E6C23-BB5D-B42D-EBEC-299E61C8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655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/>
              <a:t>Glasklare Folgen: wenn das Opfer nicht auffindbar ist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3DE1C49F-E56F-79A9-6778-775D1F628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14" name="Inhaltsplatzhalter 8">
            <a:extLst>
              <a:ext uri="{FF2B5EF4-FFF2-40B4-BE49-F238E27FC236}">
                <a16:creationId xmlns:a16="http://schemas.microsoft.com/office/drawing/2014/main" id="{047098CF-B4FF-B400-2622-1B30BC51A683}"/>
              </a:ext>
            </a:extLst>
          </p:cNvPr>
          <p:cNvSpPr txBox="1">
            <a:spLocks/>
          </p:cNvSpPr>
          <p:nvPr/>
        </p:nvSpPr>
        <p:spPr>
          <a:xfrm>
            <a:off x="643610" y="1347614"/>
            <a:ext cx="5008510" cy="1584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Anprallspuren wie Puderabdrücke oder hängengebliebene Federn an Glasscheiben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3D2884C-E01E-3E59-22BC-6BA5CA65B83F}"/>
              </a:ext>
            </a:extLst>
          </p:cNvPr>
          <p:cNvGrpSpPr/>
          <p:nvPr/>
        </p:nvGrpSpPr>
        <p:grpSpPr>
          <a:xfrm>
            <a:off x="6405077" y="896399"/>
            <a:ext cx="2530591" cy="3740503"/>
            <a:chOff x="6405077" y="896399"/>
            <a:chExt cx="2530591" cy="3740503"/>
          </a:xfrm>
        </p:grpSpPr>
        <p:pic>
          <p:nvPicPr>
            <p:cNvPr id="12" name="Grafik 11" descr="Ein Bild, das Gliederfüßer, Wirbellose enthält.&#10;&#10;Automatisch generierte Beschreibung">
              <a:extLst>
                <a:ext uri="{FF2B5EF4-FFF2-40B4-BE49-F238E27FC236}">
                  <a16:creationId xmlns:a16="http://schemas.microsoft.com/office/drawing/2014/main" id="{17D6C6E4-B3F4-C006-B9C8-6016C5F0A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6" b="1"/>
            <a:stretch/>
          </p:blipFill>
          <p:spPr>
            <a:xfrm>
              <a:off x="6405077" y="896399"/>
              <a:ext cx="2530591" cy="3712913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9863CC8-3187-9AA7-E6A4-A2C90412EE41}"/>
                </a:ext>
              </a:extLst>
            </p:cNvPr>
            <p:cNvSpPr txBox="1"/>
            <p:nvPr/>
          </p:nvSpPr>
          <p:spPr>
            <a:xfrm rot="5400000">
              <a:off x="8390821" y="4123030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Marion Lehnert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419D028-6DAE-112F-2628-B17F28978493}"/>
              </a:ext>
            </a:extLst>
          </p:cNvPr>
          <p:cNvGrpSpPr/>
          <p:nvPr/>
        </p:nvGrpSpPr>
        <p:grpSpPr>
          <a:xfrm>
            <a:off x="4211960" y="2539280"/>
            <a:ext cx="1944217" cy="2070033"/>
            <a:chOff x="4211960" y="2539280"/>
            <a:chExt cx="1944217" cy="2070033"/>
          </a:xfrm>
        </p:grpSpPr>
        <p:pic>
          <p:nvPicPr>
            <p:cNvPr id="18" name="Grafik 17" descr="Ein Bild, das Pflanze enthält.&#10;&#10;Automatisch generierte Beschreibung">
              <a:extLst>
                <a:ext uri="{FF2B5EF4-FFF2-40B4-BE49-F238E27FC236}">
                  <a16:creationId xmlns:a16="http://schemas.microsoft.com/office/drawing/2014/main" id="{37DF6FA0-5143-3F5B-56E4-8D26CCE22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2" t="22001" r="30978" b="19201"/>
            <a:stretch/>
          </p:blipFill>
          <p:spPr>
            <a:xfrm>
              <a:off x="4211960" y="2539280"/>
              <a:ext cx="1944217" cy="2070033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A0A4C40-325A-BF7C-55AA-94494CFF4616}"/>
                </a:ext>
              </a:extLst>
            </p:cNvPr>
            <p:cNvSpPr txBox="1"/>
            <p:nvPr/>
          </p:nvSpPr>
          <p:spPr>
            <a:xfrm rot="5400000">
              <a:off x="5638798" y="4061615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Rainer Altenkamp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4F3872C-E822-FFD1-F132-4FE8DD2B7F89}"/>
              </a:ext>
            </a:extLst>
          </p:cNvPr>
          <p:cNvGrpSpPr/>
          <p:nvPr/>
        </p:nvGrpSpPr>
        <p:grpSpPr>
          <a:xfrm>
            <a:off x="242550" y="2539280"/>
            <a:ext cx="3753386" cy="2180223"/>
            <a:chOff x="242550" y="2539280"/>
            <a:chExt cx="3753386" cy="2180223"/>
          </a:xfrm>
        </p:grpSpPr>
        <p:pic>
          <p:nvPicPr>
            <p:cNvPr id="16" name="Grafik 15" descr="Ein Bild, das Welle enthält.&#10;&#10;Automatisch generierte Beschreibung">
              <a:extLst>
                <a:ext uri="{FF2B5EF4-FFF2-40B4-BE49-F238E27FC236}">
                  <a16:creationId xmlns:a16="http://schemas.microsoft.com/office/drawing/2014/main" id="{9F1836A8-D3E5-611A-CFCA-750C85360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1" b="16753"/>
            <a:stretch/>
          </p:blipFill>
          <p:spPr>
            <a:xfrm>
              <a:off x="242550" y="2539280"/>
              <a:ext cx="3753386" cy="207197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BCAE37C-118A-13B5-C2C1-2ADFB1ECD40F}"/>
                </a:ext>
              </a:extLst>
            </p:cNvPr>
            <p:cNvSpPr txBox="1"/>
            <p:nvPr/>
          </p:nvSpPr>
          <p:spPr>
            <a:xfrm rot="5400000">
              <a:off x="3188703" y="3917599"/>
              <a:ext cx="1355665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Adobe Stock, Ashley Cooper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16E7ABA-C336-80B8-2E2C-82BCD310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70EB6C-D938-1908-E7F7-3D8A0B94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38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457200" y="1563638"/>
            <a:ext cx="5842992" cy="3168352"/>
          </a:xfrm>
        </p:spPr>
        <p:txBody>
          <a:bodyPr vert="horz" lIns="0" tIns="0" rIns="0" bIns="0" rtlCol="0">
            <a:normAutofit/>
          </a:bodyPr>
          <a:lstStyle/>
          <a:p>
            <a:r>
              <a:rPr lang="de-DE" sz="2000" dirty="0"/>
              <a:t>§44 Abs. 1 Nr. 1 Bundesnaturschutzgesetz: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„Es ist verboten, wild lebende Tiere der besonders geschützten Arten … zu verletzen oder zu töten…“</a:t>
            </a:r>
          </a:p>
          <a:p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Rechtliche Einordnung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E4D2A14-4394-4137-8088-B4161367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3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457198" y="1491630"/>
            <a:ext cx="8075242" cy="3272970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Das Tötungsverbot umfasst auch Handlungen, die das Töten wissentlich billigen, aber ohne, dass es das beabsichtigte Ziel ist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z.B. Straßenverkehr, Windenergieanlagen, Glasfassaden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Verbotslage tritt dann ein, wenn ein „signifikant erhöhtes Tötungsrisiko“ vorliegt</a:t>
            </a:r>
          </a:p>
          <a:p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Rechtliche Einordnung</a:t>
            </a:r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E4D2A14-4394-4137-8088-B4161367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2" name="Datumsplatzhalter 4">
            <a:extLst>
              <a:ext uri="{FF2B5EF4-FFF2-40B4-BE49-F238E27FC236}">
                <a16:creationId xmlns:a16="http://schemas.microsoft.com/office/drawing/2014/main" id="{488456AD-2A3C-23B1-6AA4-74674D0F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095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in dieser Sofaakademie erwartet: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547664" y="1563638"/>
            <a:ext cx="7139136" cy="3168352"/>
          </a:xfrm>
        </p:spPr>
        <p:txBody>
          <a:bodyPr/>
          <a:lstStyle/>
          <a:p>
            <a:pPr lvl="1"/>
            <a:r>
              <a:rPr lang="de-DE" sz="1900" dirty="0"/>
              <a:t>Die Bedeutung von Glastod im Vogelschutz</a:t>
            </a:r>
          </a:p>
          <a:p>
            <a:pPr lvl="1"/>
            <a:r>
              <a:rPr lang="de-DE" sz="1900" dirty="0"/>
              <a:t>Wie sieht ein Vogel die Welt?</a:t>
            </a:r>
          </a:p>
          <a:p>
            <a:pPr lvl="1"/>
            <a:r>
              <a:rPr lang="de-DE" sz="1900" dirty="0"/>
              <a:t>Gläserne Eigenschaften mit glasklaren Folgen?</a:t>
            </a:r>
          </a:p>
          <a:p>
            <a:pPr lvl="1"/>
            <a:r>
              <a:rPr lang="de-DE" sz="1900" dirty="0"/>
              <a:t>Rechtliche Einordnung</a:t>
            </a:r>
          </a:p>
          <a:p>
            <a:pPr lvl="1"/>
            <a:r>
              <a:rPr lang="de-DE" sz="1900" dirty="0"/>
              <a:t>Glasklare Lösungen</a:t>
            </a:r>
          </a:p>
          <a:p>
            <a:pPr lvl="1"/>
            <a:r>
              <a:rPr lang="de-DE" sz="1900" dirty="0"/>
              <a:t>Zeit für Austausch und Fragen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457200" y="1203601"/>
            <a:ext cx="5251450" cy="3538165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Nachweis über „signifikant erhöhtes Tötungsrisiko“     (z.B. durch Erfassung/Monitoring)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Schwellenwert für ein normales Lebensrisiko:                        2 Vögel/Jahr auf 100 Meter Fassadenlänge                       (LAG VSW 2021)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Bereich der signifikanten Erhöhung:                                         ab mehr als 4 Vögel/Jahr auf 100 Meter Fassadenlänge</a:t>
            </a:r>
          </a:p>
          <a:p>
            <a:endParaRPr lang="de-DE" dirty="0"/>
          </a:p>
          <a:p>
            <a:pPr marL="519300" lvl="1" indent="-342900">
              <a:buFont typeface="Wingdings" panose="05000000000000000000" pitchFamily="2" charset="2"/>
              <a:buChar char="Ø"/>
            </a:pPr>
            <a:r>
              <a:rPr lang="de-DE" dirty="0"/>
              <a:t>Gefahrensituation muss entschärft werden (entweder durch Verursacher oder durch Anordnung der Naturschutzbehörde)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de-DE"/>
          </a:p>
        </p:txBody>
      </p:sp>
      <p:sp>
        <p:nvSpPr>
          <p:cNvPr id="41" name="Fußzeilenplatzhalter 6">
            <a:extLst>
              <a:ext uri="{FF2B5EF4-FFF2-40B4-BE49-F238E27FC236}">
                <a16:creationId xmlns:a16="http://schemas.microsoft.com/office/drawing/2014/main" id="{099905E1-A42B-4D32-9398-3A552976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D6C38955-D5DE-D980-B115-3A72EB5B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Rechtliche Einordnung</a:t>
            </a:r>
          </a:p>
        </p:txBody>
      </p:sp>
      <p:sp>
        <p:nvSpPr>
          <p:cNvPr id="2" name="Datumsplatzhalter 4">
            <a:extLst>
              <a:ext uri="{FF2B5EF4-FFF2-40B4-BE49-F238E27FC236}">
                <a16:creationId xmlns:a16="http://schemas.microsoft.com/office/drawing/2014/main" id="{1250D516-81B4-CC9D-DFB3-A7F92DE9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4D3D622-C61E-0924-C1C7-77047961FCCC}"/>
              </a:ext>
            </a:extLst>
          </p:cNvPr>
          <p:cNvGrpSpPr/>
          <p:nvPr/>
        </p:nvGrpSpPr>
        <p:grpSpPr>
          <a:xfrm>
            <a:off x="5806209" y="1203601"/>
            <a:ext cx="2582215" cy="2538651"/>
            <a:chOff x="6404850" y="341216"/>
            <a:chExt cx="1817415" cy="1863221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F021098-BA90-4E70-DF32-42B984186574}"/>
                </a:ext>
              </a:extLst>
            </p:cNvPr>
            <p:cNvGrpSpPr/>
            <p:nvPr/>
          </p:nvGrpSpPr>
          <p:grpSpPr>
            <a:xfrm>
              <a:off x="6404850" y="341216"/>
              <a:ext cx="1817415" cy="1863221"/>
              <a:chOff x="6422454" y="342025"/>
              <a:chExt cx="1817415" cy="1863221"/>
            </a:xfrm>
          </p:grpSpPr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F92589B6-72A4-4E5F-9D8A-14347CE234FB}"/>
                  </a:ext>
                </a:extLst>
              </p:cNvPr>
              <p:cNvGrpSpPr/>
              <p:nvPr/>
            </p:nvGrpSpPr>
            <p:grpSpPr>
              <a:xfrm>
                <a:off x="6422454" y="342025"/>
                <a:ext cx="1658280" cy="1863221"/>
                <a:chOff x="2793909" y="947464"/>
                <a:chExt cx="1658280" cy="1863221"/>
              </a:xfrm>
            </p:grpSpPr>
            <p:pic>
              <p:nvPicPr>
                <p:cNvPr id="19" name="Grafik 18" descr="Spatz mit einfarbiger Füllung">
                  <a:extLst>
                    <a:ext uri="{FF2B5EF4-FFF2-40B4-BE49-F238E27FC236}">
                      <a16:creationId xmlns:a16="http://schemas.microsoft.com/office/drawing/2014/main" id="{6810B212-44DD-49BE-BC64-543B7B4C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rot="12580954">
                  <a:off x="3153433" y="2450645"/>
                  <a:ext cx="360040" cy="360040"/>
                </a:xfrm>
                <a:prstGeom prst="rect">
                  <a:avLst/>
                </a:prstGeom>
              </p:spPr>
            </p:pic>
            <p:grpSp>
              <p:nvGrpSpPr>
                <p:cNvPr id="30" name="Gruppieren 29">
                  <a:extLst>
                    <a:ext uri="{FF2B5EF4-FFF2-40B4-BE49-F238E27FC236}">
                      <a16:creationId xmlns:a16="http://schemas.microsoft.com/office/drawing/2014/main" id="{C6F0782B-3672-41CE-B679-5E3AAF0C2DAF}"/>
                    </a:ext>
                  </a:extLst>
                </p:cNvPr>
                <p:cNvGrpSpPr/>
                <p:nvPr/>
              </p:nvGrpSpPr>
              <p:grpSpPr>
                <a:xfrm>
                  <a:off x="3092689" y="2441377"/>
                  <a:ext cx="1359500" cy="276999"/>
                  <a:chOff x="3092689" y="2441377"/>
                  <a:chExt cx="1359500" cy="276999"/>
                </a:xfrm>
              </p:grpSpPr>
              <p:cxnSp>
                <p:nvCxnSpPr>
                  <p:cNvPr id="26" name="Gerader Verbinder 25">
                    <a:extLst>
                      <a:ext uri="{FF2B5EF4-FFF2-40B4-BE49-F238E27FC236}">
                        <a16:creationId xmlns:a16="http://schemas.microsoft.com/office/drawing/2014/main" id="{7C3B63B0-C404-4132-A213-87684366F7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92689" y="2451206"/>
                    <a:ext cx="1218868" cy="9549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feld 26">
                    <a:extLst>
                      <a:ext uri="{FF2B5EF4-FFF2-40B4-BE49-F238E27FC236}">
                        <a16:creationId xmlns:a16="http://schemas.microsoft.com/office/drawing/2014/main" id="{FF9DD087-5CDD-46C0-8C86-DAD3A358001D}"/>
                      </a:ext>
                    </a:extLst>
                  </p:cNvPr>
                  <p:cNvSpPr txBox="1"/>
                  <p:nvPr/>
                </p:nvSpPr>
                <p:spPr>
                  <a:xfrm>
                    <a:off x="3578996" y="2441377"/>
                    <a:ext cx="87319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200" dirty="0"/>
                      <a:t>100 m</a:t>
                    </a:r>
                  </a:p>
                </p:txBody>
              </p:sp>
            </p:grpSp>
            <p:pic>
              <p:nvPicPr>
                <p:cNvPr id="35" name="Grafik 34" descr="Haus Silhouette">
                  <a:extLst>
                    <a:ext uri="{FF2B5EF4-FFF2-40B4-BE49-F238E27FC236}">
                      <a16:creationId xmlns:a16="http://schemas.microsoft.com/office/drawing/2014/main" id="{0B5B0C5A-1D13-4EF6-B527-7366006D9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93909" y="947464"/>
                  <a:ext cx="1611403" cy="1611403"/>
                </a:xfrm>
                <a:prstGeom prst="rect">
                  <a:avLst/>
                </a:prstGeom>
              </p:spPr>
            </p:pic>
          </p:grpSp>
          <p:pic>
            <p:nvPicPr>
              <p:cNvPr id="3" name="Grafik 2" descr="Spatz mit einfarbiger Füllung">
                <a:extLst>
                  <a:ext uri="{FF2B5EF4-FFF2-40B4-BE49-F238E27FC236}">
                    <a16:creationId xmlns:a16="http://schemas.microsoft.com/office/drawing/2014/main" id="{DCCC8C09-3DEC-11AF-0064-1FFFAA505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2580954">
                <a:off x="7879829" y="1435747"/>
                <a:ext cx="360040" cy="360040"/>
              </a:xfrm>
              <a:prstGeom prst="rect">
                <a:avLst/>
              </a:prstGeom>
            </p:spPr>
          </p:pic>
        </p:grp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3BB76831-0D83-D16C-796F-10F140065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0352" y="1400123"/>
              <a:ext cx="170613" cy="453582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459FA48E-8FB7-9F94-5CB7-AA6213C03987}"/>
              </a:ext>
            </a:extLst>
          </p:cNvPr>
          <p:cNvGrpSpPr/>
          <p:nvPr/>
        </p:nvGrpSpPr>
        <p:grpSpPr>
          <a:xfrm>
            <a:off x="5704637" y="1203601"/>
            <a:ext cx="2694510" cy="2717204"/>
            <a:chOff x="2684609" y="1203601"/>
            <a:chExt cx="2694510" cy="2717204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8557E632-14BF-96A5-76A6-A1D728C364F1}"/>
                </a:ext>
              </a:extLst>
            </p:cNvPr>
            <p:cNvGrpSpPr/>
            <p:nvPr/>
          </p:nvGrpSpPr>
          <p:grpSpPr>
            <a:xfrm>
              <a:off x="2684609" y="1203601"/>
              <a:ext cx="2694510" cy="2717204"/>
              <a:chOff x="2684609" y="1203601"/>
              <a:chExt cx="2694510" cy="2717204"/>
            </a:xfrm>
          </p:grpSpPr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24D48018-719B-61A1-140F-75FAF9BEA10E}"/>
                  </a:ext>
                </a:extLst>
              </p:cNvPr>
              <p:cNvGrpSpPr/>
              <p:nvPr/>
            </p:nvGrpSpPr>
            <p:grpSpPr>
              <a:xfrm>
                <a:off x="2796904" y="1203601"/>
                <a:ext cx="2582215" cy="2717204"/>
                <a:chOff x="2796904" y="1203601"/>
                <a:chExt cx="2582215" cy="2717204"/>
              </a:xfrm>
            </p:grpSpPr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D57A8F5E-CB55-1DDC-32F0-8569F6011E5F}"/>
                    </a:ext>
                  </a:extLst>
                </p:cNvPr>
                <p:cNvGrpSpPr/>
                <p:nvPr/>
              </p:nvGrpSpPr>
              <p:grpSpPr>
                <a:xfrm>
                  <a:off x="2796904" y="1203601"/>
                  <a:ext cx="2582215" cy="2538651"/>
                  <a:chOff x="2796904" y="1203601"/>
                  <a:chExt cx="2582215" cy="2538651"/>
                </a:xfrm>
              </p:grpSpPr>
              <p:grpSp>
                <p:nvGrpSpPr>
                  <p:cNvPr id="70" name="Gruppieren 69">
                    <a:extLst>
                      <a:ext uri="{FF2B5EF4-FFF2-40B4-BE49-F238E27FC236}">
                        <a16:creationId xmlns:a16="http://schemas.microsoft.com/office/drawing/2014/main" id="{37082946-B1F3-4343-BC07-715D3FD05DFF}"/>
                      </a:ext>
                    </a:extLst>
                  </p:cNvPr>
                  <p:cNvGrpSpPr/>
                  <p:nvPr/>
                </p:nvGrpSpPr>
                <p:grpSpPr>
                  <a:xfrm>
                    <a:off x="2796904" y="1203601"/>
                    <a:ext cx="2582215" cy="2538651"/>
                    <a:chOff x="6404850" y="341216"/>
                    <a:chExt cx="1817415" cy="1863221"/>
                  </a:xfrm>
                </p:grpSpPr>
                <p:grpSp>
                  <p:nvGrpSpPr>
                    <p:cNvPr id="71" name="Gruppieren 70">
                      <a:extLst>
                        <a:ext uri="{FF2B5EF4-FFF2-40B4-BE49-F238E27FC236}">
                          <a16:creationId xmlns:a16="http://schemas.microsoft.com/office/drawing/2014/main" id="{B86675AD-B6AA-2330-CF9D-39F41D7BEF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04850" y="341216"/>
                      <a:ext cx="1817415" cy="1863221"/>
                      <a:chOff x="6422454" y="342025"/>
                      <a:chExt cx="1817415" cy="1863221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5A2CAC8-198D-C269-C401-7A1A31B06E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22454" y="342025"/>
                        <a:ext cx="1658280" cy="1863221"/>
                        <a:chOff x="2793909" y="947464"/>
                        <a:chExt cx="1658280" cy="1863221"/>
                      </a:xfrm>
                    </p:grpSpPr>
                    <p:pic>
                      <p:nvPicPr>
                        <p:cNvPr id="75" name="Grafik 74" descr="Spatz mit einfarbiger Füllung">
                          <a:extLst>
                            <a:ext uri="{FF2B5EF4-FFF2-40B4-BE49-F238E27FC236}">
                              <a16:creationId xmlns:a16="http://schemas.microsoft.com/office/drawing/2014/main" id="{9F88F17F-78E2-793C-8CB5-DECCE5A9B5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4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2580954">
                          <a:off x="3153433" y="2450645"/>
                          <a:ext cx="360040" cy="360040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76" name="Gruppieren 75">
                          <a:extLst>
                            <a:ext uri="{FF2B5EF4-FFF2-40B4-BE49-F238E27FC236}">
                              <a16:creationId xmlns:a16="http://schemas.microsoft.com/office/drawing/2014/main" id="{9F2EA982-0A2B-55F8-4EC5-03EB6CB6D6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092689" y="2441377"/>
                          <a:ext cx="1359500" cy="276999"/>
                          <a:chOff x="3092689" y="2441377"/>
                          <a:chExt cx="1359500" cy="276999"/>
                        </a:xfrm>
                      </p:grpSpPr>
                      <p:cxnSp>
                        <p:nvCxnSpPr>
                          <p:cNvPr id="78" name="Gerader Verbinder 77">
                            <a:extLst>
                              <a:ext uri="{FF2B5EF4-FFF2-40B4-BE49-F238E27FC236}">
                                <a16:creationId xmlns:a16="http://schemas.microsoft.com/office/drawing/2014/main" id="{681B8367-DE19-ACB2-CE2D-E1E8FF60451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3092689" y="2451206"/>
                            <a:ext cx="1218868" cy="9549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9" name="Textfeld 78">
                            <a:extLst>
                              <a:ext uri="{FF2B5EF4-FFF2-40B4-BE49-F238E27FC236}">
                                <a16:creationId xmlns:a16="http://schemas.microsoft.com/office/drawing/2014/main" id="{40EEDBFF-F6A3-ECB6-2745-195CDD6951C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578996" y="2441377"/>
                            <a:ext cx="873193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de-DE" sz="1200" dirty="0"/>
                              <a:t>100 m</a:t>
                            </a:r>
                          </a:p>
                        </p:txBody>
                      </p:sp>
                    </p:grpSp>
                    <p:pic>
                      <p:nvPicPr>
                        <p:cNvPr id="77" name="Grafik 76" descr="Haus Silhouette">
                          <a:extLst>
                            <a:ext uri="{FF2B5EF4-FFF2-40B4-BE49-F238E27FC236}">
                              <a16:creationId xmlns:a16="http://schemas.microsoft.com/office/drawing/2014/main" id="{D3DEBE56-AD9E-D3AA-04C7-B9B64266392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93909" y="947464"/>
                          <a:ext cx="1611403" cy="1611403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74" name="Grafik 73" descr="Spatz mit einfarbiger Füllung">
                        <a:extLst>
                          <a:ext uri="{FF2B5EF4-FFF2-40B4-BE49-F238E27FC236}">
                            <a16:creationId xmlns:a16="http://schemas.microsoft.com/office/drawing/2014/main" id="{79972508-3AEB-8E60-A9B8-576F467B58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xmlns="" r:embed="rId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2580954">
                        <a:off x="7879829" y="1435747"/>
                        <a:ext cx="360040" cy="360040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F2DFB2E7-08FA-014A-0EB8-2E6BBAD53C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740352" y="1400123"/>
                      <a:ext cx="170613" cy="453582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80" name="Grafik 79" descr="Spatz mit einfarbiger Füllung">
                    <a:extLst>
                      <a:ext uri="{FF2B5EF4-FFF2-40B4-BE49-F238E27FC236}">
                        <a16:creationId xmlns:a16="http://schemas.microsoft.com/office/drawing/2014/main" id="{8EF463B6-99C4-18B4-B4BA-DA386D5775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12580954">
                    <a:off x="4763197" y="3245288"/>
                    <a:ext cx="511551" cy="4905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2" name="Grafik 81" descr="Spatz mit einfarbiger Füllung">
                  <a:extLst>
                    <a:ext uri="{FF2B5EF4-FFF2-40B4-BE49-F238E27FC236}">
                      <a16:creationId xmlns:a16="http://schemas.microsoft.com/office/drawing/2014/main" id="{9D8C0A3C-1BB0-628F-FE34-2C2B00FDA9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rot="12580954">
                  <a:off x="3617374" y="3430248"/>
                  <a:ext cx="511551" cy="490557"/>
                </a:xfrm>
                <a:prstGeom prst="rect">
                  <a:avLst/>
                </a:prstGeom>
              </p:spPr>
            </p:pic>
          </p:grpSp>
          <p:pic>
            <p:nvPicPr>
              <p:cNvPr id="84" name="Grafik 83" descr="Spatz mit einfarbiger Füllung">
                <a:extLst>
                  <a:ext uri="{FF2B5EF4-FFF2-40B4-BE49-F238E27FC236}">
                    <a16:creationId xmlns:a16="http://schemas.microsoft.com/office/drawing/2014/main" id="{135768B0-932B-6E70-D4DF-A7863CF18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2580954">
                <a:off x="2684609" y="2656321"/>
                <a:ext cx="511551" cy="490557"/>
              </a:xfrm>
              <a:prstGeom prst="rect">
                <a:avLst/>
              </a:prstGeom>
            </p:spPr>
          </p:pic>
        </p:grpSp>
        <p:sp>
          <p:nvSpPr>
            <p:cNvPr id="87" name="Verbotsymbol 86">
              <a:extLst>
                <a:ext uri="{FF2B5EF4-FFF2-40B4-BE49-F238E27FC236}">
                  <a16:creationId xmlns:a16="http://schemas.microsoft.com/office/drawing/2014/main" id="{C3E76B30-4D44-6755-34B9-8B111619D2E8}"/>
                </a:ext>
              </a:extLst>
            </p:cNvPr>
            <p:cNvSpPr/>
            <p:nvPr/>
          </p:nvSpPr>
          <p:spPr>
            <a:xfrm>
              <a:off x="3178127" y="1613432"/>
              <a:ext cx="1572203" cy="1573200"/>
            </a:xfrm>
            <a:prstGeom prst="noSmoking">
              <a:avLst/>
            </a:prstGeom>
            <a:noFill/>
            <a:ln w="381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4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5251450" cy="3466160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Risikoklassen nach Punktesystem: Gering, Mittel, Hoch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Kriterien:</a:t>
            </a:r>
          </a:p>
          <a:p>
            <a:pPr marL="462150" lvl="1" indent="-285750">
              <a:buFont typeface="Courier New" panose="02070309020205020404" pitchFamily="49" charset="0"/>
              <a:buChar char="o"/>
            </a:pPr>
            <a:r>
              <a:rPr lang="de-DE" dirty="0"/>
              <a:t>Anteil der frei sichtbaren Glasfläche ohne Markierung</a:t>
            </a:r>
          </a:p>
          <a:p>
            <a:pPr marL="462150" lvl="1" indent="-285750">
              <a:buFont typeface="Courier New" panose="02070309020205020404" pitchFamily="49" charset="0"/>
              <a:buChar char="o"/>
            </a:pPr>
            <a:r>
              <a:rPr lang="de-DE" dirty="0"/>
              <a:t>Fassadengestaltung</a:t>
            </a:r>
          </a:p>
          <a:p>
            <a:pPr marL="462150" lvl="1" indent="-285750">
              <a:buFont typeface="Courier New" panose="02070309020205020404" pitchFamily="49" charset="0"/>
              <a:buChar char="o"/>
            </a:pPr>
            <a:r>
              <a:rPr lang="de-DE" dirty="0"/>
              <a:t>Umgebung</a:t>
            </a:r>
          </a:p>
          <a:p>
            <a:pPr marL="462150" lvl="1" indent="-285750">
              <a:buFont typeface="Courier New" panose="02070309020205020404" pitchFamily="49" charset="0"/>
              <a:buChar char="o"/>
            </a:pPr>
            <a:r>
              <a:rPr lang="de-DE" dirty="0"/>
              <a:t>Abstand unmarkierter Glasscheiben zu Gehölzen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de-DE"/>
          </a:p>
        </p:txBody>
      </p:sp>
      <p:sp>
        <p:nvSpPr>
          <p:cNvPr id="41" name="Fußzeilenplatzhalter 6">
            <a:extLst>
              <a:ext uri="{FF2B5EF4-FFF2-40B4-BE49-F238E27FC236}">
                <a16:creationId xmlns:a16="http://schemas.microsoft.com/office/drawing/2014/main" id="{099905E1-A42B-4D32-9398-3A552976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D6C38955-D5DE-D980-B115-3A72EB5B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Risikobeurteilung von Gebäuden</a:t>
            </a:r>
          </a:p>
        </p:txBody>
      </p:sp>
      <p:sp>
        <p:nvSpPr>
          <p:cNvPr id="2" name="Datumsplatzhalter 4">
            <a:extLst>
              <a:ext uri="{FF2B5EF4-FFF2-40B4-BE49-F238E27FC236}">
                <a16:creationId xmlns:a16="http://schemas.microsoft.com/office/drawing/2014/main" id="{1250D516-81B4-CC9D-DFB3-A7F92DE9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864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Lösung?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B33BCE80-537B-6452-3585-57FED26D7D47}"/>
              </a:ext>
            </a:extLst>
          </p:cNvPr>
          <p:cNvSpPr txBox="1">
            <a:spLocks/>
          </p:cNvSpPr>
          <p:nvPr/>
        </p:nvSpPr>
        <p:spPr>
          <a:xfrm>
            <a:off x="457198" y="1491630"/>
            <a:ext cx="8363273" cy="30243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Scheinlösungen, die nicht helfen: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Greifvogelsilhouetten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UV-Markierungen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CCC2E00-7E8C-B573-32D7-10A1EB368320}"/>
              </a:ext>
            </a:extLst>
          </p:cNvPr>
          <p:cNvGrpSpPr/>
          <p:nvPr/>
        </p:nvGrpSpPr>
        <p:grpSpPr>
          <a:xfrm>
            <a:off x="4638834" y="1491630"/>
            <a:ext cx="3602648" cy="2877062"/>
            <a:chOff x="5728155" y="402234"/>
            <a:chExt cx="2502566" cy="200519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C8572F1-33A8-EF1E-6D5C-C0D3BEDD3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155" y="402234"/>
              <a:ext cx="2502566" cy="1937767"/>
            </a:xfrm>
            <a:prstGeom prst="rect">
              <a:avLst/>
            </a:prstGeom>
          </p:spPr>
        </p:pic>
        <p:sp>
          <p:nvSpPr>
            <p:cNvPr id="12" name="Textplatzhalter 21">
              <a:extLst>
                <a:ext uri="{FF2B5EF4-FFF2-40B4-BE49-F238E27FC236}">
                  <a16:creationId xmlns:a16="http://schemas.microsoft.com/office/drawing/2014/main" id="{AE8C715C-A754-587A-31D8-A9C7AD69CC7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896052" y="2072761"/>
              <a:ext cx="552053" cy="1172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85000"/>
                <a:buFont typeface="Arial" pitchFamily="34" charset="0"/>
                <a:buNone/>
                <a:defRPr sz="14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1pPr>
              <a:lvl2pPr marL="1764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2pPr>
              <a:lvl3pPr marL="3636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3pPr>
              <a:lvl4pPr marL="543600" indent="-1836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4pPr>
              <a:lvl5pPr marL="7164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5pPr>
              <a:lvl6pPr marL="36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2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800" dirty="0">
                  <a:solidFill>
                    <a:schemeClr val="bg1"/>
                  </a:solidFill>
                </a:rPr>
                <a:t>Klemens Steiof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1A75176-A8B4-2964-EFEF-934B096BEB50}"/>
              </a:ext>
            </a:extLst>
          </p:cNvPr>
          <p:cNvGrpSpPr/>
          <p:nvPr/>
        </p:nvGrpSpPr>
        <p:grpSpPr>
          <a:xfrm>
            <a:off x="6010075" y="195807"/>
            <a:ext cx="2520901" cy="4515576"/>
            <a:chOff x="5891979" y="122400"/>
            <a:chExt cx="2520901" cy="4515576"/>
          </a:xfrm>
        </p:grpSpPr>
        <p:pic>
          <p:nvPicPr>
            <p:cNvPr id="13" name="Grafik 12" descr="Ein Bild, das Fenster enthält.&#10;&#10;Automatisch generierte Beschreibung">
              <a:extLst>
                <a:ext uri="{FF2B5EF4-FFF2-40B4-BE49-F238E27FC236}">
                  <a16:creationId xmlns:a16="http://schemas.microsoft.com/office/drawing/2014/main" id="{21745C49-F170-74C8-B9C2-1D480B5B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11629" y="1102750"/>
              <a:ext cx="4481601" cy="252090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D43C600-BF7E-D546-9AE8-5E76908B34AD}"/>
                </a:ext>
              </a:extLst>
            </p:cNvPr>
            <p:cNvSpPr txBox="1"/>
            <p:nvPr/>
          </p:nvSpPr>
          <p:spPr>
            <a:xfrm rot="5400000">
              <a:off x="7749826" y="4009361"/>
              <a:ext cx="997903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1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Scheinlösung Greifvogelsilhouetten:</a:t>
            </a:r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5AE7DEDD-DE24-EAB5-FFD1-D2C0AC4B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C125FB41-4E64-CF97-DC43-92330D7DFDC0}"/>
              </a:ext>
            </a:extLst>
          </p:cNvPr>
          <p:cNvSpPr txBox="1">
            <a:spLocks/>
          </p:cNvSpPr>
          <p:nvPr/>
        </p:nvSpPr>
        <p:spPr>
          <a:xfrm>
            <a:off x="683568" y="1563638"/>
            <a:ext cx="5760640" cy="3168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Vögel erkennen in den Silhouetten keine natürlichen Feinde</a:t>
            </a:r>
          </a:p>
          <a:p>
            <a:pPr lvl="1"/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sehen lediglich einen schwarzen Fleck</a:t>
            </a:r>
          </a:p>
          <a:p>
            <a:pPr lvl="1"/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 abschreckende Wirkung auf Vögel</a:t>
            </a:r>
          </a:p>
          <a:p>
            <a:pPr lvl="1"/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 Wirksamkeit von Greifvogelsilhouetten</a:t>
            </a:r>
          </a:p>
          <a:p>
            <a:pPr lvl="1"/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F13A62-8001-F6E9-A32D-9FF955D0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54DC01-93C6-A1B3-0ED9-28251CA4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Scheinlösung UV-Markierungen: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4DA69926-7011-FEB8-ED55-C7C615D0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5AE7DEDD-DE24-EAB5-FFD1-D2C0AC4B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C125FB41-4E64-CF97-DC43-92330D7DFDC0}"/>
              </a:ext>
            </a:extLst>
          </p:cNvPr>
          <p:cNvSpPr txBox="1">
            <a:spLocks/>
          </p:cNvSpPr>
          <p:nvPr/>
        </p:nvSpPr>
        <p:spPr>
          <a:xfrm>
            <a:off x="683568" y="1563638"/>
            <a:ext cx="7776864" cy="3168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900" dirty="0"/>
              <a:t>4 Farbrezeptoren/Zapfen</a:t>
            </a:r>
          </a:p>
          <a:p>
            <a:pPr lvl="1"/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 bedingte Wahrnehmung von UV-Licht</a:t>
            </a:r>
          </a:p>
          <a:p>
            <a:pPr lvl="1"/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Einsatz des vierten Zapfens bei schneller Bewegung,                                wie </a:t>
            </a:r>
            <a:r>
              <a:rPr lang="de-DE" sz="1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z.B</a:t>
            </a: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beim Glasanflug</a:t>
            </a:r>
          </a:p>
          <a:p>
            <a:pPr lvl="1"/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 Wirksamkeit von UV-Markierungen</a:t>
            </a:r>
          </a:p>
          <a:p>
            <a:pPr lvl="1"/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de-DE"/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B33BCE80-537B-6452-3585-57FED26D7D47}"/>
              </a:ext>
            </a:extLst>
          </p:cNvPr>
          <p:cNvSpPr txBox="1">
            <a:spLocks/>
          </p:cNvSpPr>
          <p:nvPr/>
        </p:nvSpPr>
        <p:spPr>
          <a:xfrm>
            <a:off x="457198" y="1491630"/>
            <a:ext cx="8363273" cy="30243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Glas sichtbar machen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Neubau: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Vogelsichere Architektur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Bestandsgebäude: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Markierungen und Musterfolien</a:t>
            </a:r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17199A54-1CFA-887A-BCC6-BB423241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114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Was kann ich tun? Glasklare Lösungen</a:t>
            </a:r>
          </a:p>
        </p:txBody>
      </p:sp>
    </p:spTree>
    <p:extLst>
      <p:ext uri="{BB962C8B-B14F-4D97-AF65-F5344CB8AC3E}">
        <p14:creationId xmlns:p14="http://schemas.microsoft.com/office/powerpoint/2010/main" val="28399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14114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Was kann ich tun? Glasklare Lösungen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98C205-7093-C77D-8667-98D5438E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6" y="1079334"/>
            <a:ext cx="7524328" cy="35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5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14114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Was kann ich tun? Glasklare Lösungen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C77527-6B34-B6DA-ED0F-39F83EDCC852}"/>
              </a:ext>
            </a:extLst>
          </p:cNvPr>
          <p:cNvGrpSpPr/>
          <p:nvPr/>
        </p:nvGrpSpPr>
        <p:grpSpPr>
          <a:xfrm>
            <a:off x="457200" y="1059582"/>
            <a:ext cx="4593607" cy="4320480"/>
            <a:chOff x="5652120" y="267494"/>
            <a:chExt cx="3138542" cy="302433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F010F7FB-7E2B-882F-75C6-B508ABFCA4FF}"/>
                </a:ext>
              </a:extLst>
            </p:cNvPr>
            <p:cNvGrpSpPr/>
            <p:nvPr/>
          </p:nvGrpSpPr>
          <p:grpSpPr>
            <a:xfrm>
              <a:off x="5652120" y="267494"/>
              <a:ext cx="3138542" cy="2448272"/>
              <a:chOff x="0" y="0"/>
              <a:chExt cx="4056304" cy="3041650"/>
            </a:xfrm>
          </p:grpSpPr>
          <p:pic>
            <p:nvPicPr>
              <p:cNvPr id="9" name="Grafik 8" descr="Ein Bild, das Baum, draußen, Vogel, Zweig enthält.&#10;&#10;Automatisch generierte Beschreibung">
                <a:extLst>
                  <a:ext uri="{FF2B5EF4-FFF2-40B4-BE49-F238E27FC236}">
                    <a16:creationId xmlns:a16="http://schemas.microsoft.com/office/drawing/2014/main" id="{DA88C3B8-578A-261C-133F-DB6917597C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50" r="7729"/>
              <a:stretch/>
            </p:blipFill>
            <p:spPr bwMode="auto">
              <a:xfrm>
                <a:off x="8179" y="0"/>
                <a:ext cx="4048125" cy="30416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Grafik 9" descr="Ein Bild, das Wand, Handschuhe, drinnen, Person enthält.&#10;&#10;Automatisch generierte Beschreibung">
                <a:extLst>
                  <a:ext uri="{FF2B5EF4-FFF2-40B4-BE49-F238E27FC236}">
                    <a16:creationId xmlns:a16="http://schemas.microsoft.com/office/drawing/2014/main" id="{8DD39720-0F5D-FF2D-7B0E-C8FD6B8DF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333" b="98170" l="29706" r="81912">
                            <a14:foregroundMark x1="45515" y1="10490" x2="45343" y2="10000"/>
                            <a14:foregroundMark x1="55343" y1="10588" x2="55172" y2="10098"/>
                            <a14:foregroundMark x1="45809" y1="7908" x2="45441" y2="7908"/>
                            <a14:foregroundMark x1="54706" y1="7549" x2="55172" y2="7059"/>
                            <a14:foregroundMark x1="46348" y1="7288" x2="45882" y2="7549"/>
                            <a14:foregroundMark x1="46446" y1="4248" x2="46544" y2="3366"/>
                            <a14:foregroundMark x1="54069" y1="89020" x2="72574" y2="89379"/>
                            <a14:foregroundMark x1="72574" y1="89379" x2="79142" y2="96895"/>
                            <a14:foregroundMark x1="79142" y1="96895" x2="59779" y2="98170"/>
                            <a14:foregroundMark x1="59779" y1="98170" x2="54142" y2="89739"/>
                            <a14:foregroundMark x1="54142" y1="89739" x2="54142" y2="894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41" t="2997" r="17603"/>
              <a:stretch/>
            </p:blipFill>
            <p:spPr bwMode="auto">
              <a:xfrm rot="5400000">
                <a:off x="603567" y="251575"/>
                <a:ext cx="2182495" cy="33896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D4FA5419-4F7F-BC12-3D6A-1B9C6C19A7BA}"/>
                </a:ext>
              </a:extLst>
            </p:cNvPr>
            <p:cNvSpPr txBox="1"/>
            <p:nvPr/>
          </p:nvSpPr>
          <p:spPr>
            <a:xfrm rot="5400000">
              <a:off x="7178466" y="1679635"/>
              <a:ext cx="3024336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7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Handflächen-Regel, Fotos: Kathy Büscher &amp; Catherina Schlüter</a:t>
              </a:r>
              <a:endParaRPr lang="de-DE" sz="7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12C769C-6791-6BBD-7C2C-895B0861BAB2}"/>
              </a:ext>
            </a:extLst>
          </p:cNvPr>
          <p:cNvGrpSpPr/>
          <p:nvPr/>
        </p:nvGrpSpPr>
        <p:grpSpPr>
          <a:xfrm>
            <a:off x="5100687" y="1692223"/>
            <a:ext cx="3838626" cy="2232247"/>
            <a:chOff x="1489348" y="1059582"/>
            <a:chExt cx="6165304" cy="347721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3D5960B-860E-BB61-633F-AC0DB428E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01"/>
            <a:stretch/>
          </p:blipFill>
          <p:spPr>
            <a:xfrm>
              <a:off x="1489348" y="1059582"/>
              <a:ext cx="6165304" cy="3477215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149B9AB-DCC8-0CCC-12C0-140D33167D7D}"/>
                </a:ext>
              </a:extLst>
            </p:cNvPr>
            <p:cNvSpPr txBox="1"/>
            <p:nvPr/>
          </p:nvSpPr>
          <p:spPr>
            <a:xfrm rot="5400000">
              <a:off x="6113946" y="2943630"/>
              <a:ext cx="2857910" cy="223499"/>
            </a:xfrm>
            <a:prstGeom prst="rect">
              <a:avLst/>
            </a:prstGeom>
          </p:spPr>
          <p:txBody>
            <a:bodyPr vert="horz" lIns="0" tIns="0" rIns="0" bIns="0" rtlCol="0">
              <a:normAutofit fontScale="62500" lnSpcReduction="20000"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Andreas Garn (Entwurf, Vorbereitung), Glaswerkstatt Körner</a:t>
              </a:r>
            </a:p>
          </p:txBody>
        </p:sp>
      </p:grp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EB8770D6-2CBE-1E21-2F18-C7E6BADF386B}"/>
              </a:ext>
            </a:extLst>
          </p:cNvPr>
          <p:cNvSpPr/>
          <p:nvPr/>
        </p:nvSpPr>
        <p:spPr>
          <a:xfrm>
            <a:off x="3923928" y="2535766"/>
            <a:ext cx="1440160" cy="576064"/>
          </a:xfrm>
          <a:prstGeom prst="rightArrow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14114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Was kann ich tun? Glasklare Lösungen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98C205-7093-C77D-8667-98D5438E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6" y="1079334"/>
            <a:ext cx="7524328" cy="35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9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D8C8AA5-4421-3E41-D61C-7099477EEC4A}"/>
              </a:ext>
            </a:extLst>
          </p:cNvPr>
          <p:cNvGrpSpPr/>
          <p:nvPr/>
        </p:nvGrpSpPr>
        <p:grpSpPr>
          <a:xfrm>
            <a:off x="179512" y="1333150"/>
            <a:ext cx="4622950" cy="2754871"/>
            <a:chOff x="179512" y="1333150"/>
            <a:chExt cx="4622950" cy="275487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B392874-2433-400D-AFF5-E8171E02E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32" r="31270"/>
            <a:stretch/>
          </p:blipFill>
          <p:spPr>
            <a:xfrm>
              <a:off x="179512" y="1333150"/>
              <a:ext cx="4622950" cy="2680072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8909AAF-88A3-2B05-7895-0412BEA21DB8}"/>
                </a:ext>
              </a:extLst>
            </p:cNvPr>
            <p:cNvSpPr txBox="1"/>
            <p:nvPr/>
          </p:nvSpPr>
          <p:spPr>
            <a:xfrm rot="5400000">
              <a:off x="4103161" y="3452250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DFB07CA-2D2A-0C09-914D-CF80B8F49DF4}"/>
              </a:ext>
            </a:extLst>
          </p:cNvPr>
          <p:cNvGrpSpPr/>
          <p:nvPr/>
        </p:nvGrpSpPr>
        <p:grpSpPr>
          <a:xfrm>
            <a:off x="4932040" y="1333150"/>
            <a:ext cx="4020108" cy="2773972"/>
            <a:chOff x="4932040" y="1333150"/>
            <a:chExt cx="4020108" cy="2773972"/>
          </a:xfrm>
        </p:grpSpPr>
        <p:pic>
          <p:nvPicPr>
            <p:cNvPr id="7" name="Grafik 6" descr="Ein Bild, das Text, Himmel enthält.&#10;&#10;Automatisch generierte Beschreibung">
              <a:extLst>
                <a:ext uri="{FF2B5EF4-FFF2-40B4-BE49-F238E27FC236}">
                  <a16:creationId xmlns:a16="http://schemas.microsoft.com/office/drawing/2014/main" id="{373F50C4-C171-9434-9A4F-824AE54BD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1333150"/>
              <a:ext cx="4020108" cy="2680072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72200E3-B60F-2705-CC72-F37A43684785}"/>
                </a:ext>
              </a:extLst>
            </p:cNvPr>
            <p:cNvSpPr txBox="1"/>
            <p:nvPr/>
          </p:nvSpPr>
          <p:spPr>
            <a:xfrm rot="5400000">
              <a:off x="8306734" y="3471351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Klemens Steiof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839551-70C7-6B90-DC92-276367AD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D3363C-FC3D-9C22-100F-919B8E9E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99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Bedeutung von Glastod im Vogelschutz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0F402F84-41CA-F20D-B0A9-4005A5B5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32C76431-B9FE-AD97-A13B-0731194B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6D394AC-B1A9-4990-ADEA-1CC2B94FD072}"/>
              </a:ext>
            </a:extLst>
          </p:cNvPr>
          <p:cNvGrpSpPr/>
          <p:nvPr/>
        </p:nvGrpSpPr>
        <p:grpSpPr>
          <a:xfrm>
            <a:off x="457198" y="1923678"/>
            <a:ext cx="8229602" cy="2328126"/>
            <a:chOff x="457198" y="1923678"/>
            <a:chExt cx="8229602" cy="2328126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782F1D98-3A22-1515-D51A-8CCE4FB45BBA}"/>
                </a:ext>
              </a:extLst>
            </p:cNvPr>
            <p:cNvGrpSpPr/>
            <p:nvPr/>
          </p:nvGrpSpPr>
          <p:grpSpPr>
            <a:xfrm>
              <a:off x="457198" y="1923678"/>
              <a:ext cx="3641005" cy="2328126"/>
              <a:chOff x="3779912" y="1491629"/>
              <a:chExt cx="4392088" cy="2976199"/>
            </a:xfrm>
          </p:grpSpPr>
          <p:pic>
            <p:nvPicPr>
              <p:cNvPr id="4" name="Grafik 3" descr="Ein Bild, das Boden, draußen, Stadt enthält.&#10;&#10;Automatisch generierte Beschreibung">
                <a:extLst>
                  <a:ext uri="{FF2B5EF4-FFF2-40B4-BE49-F238E27FC236}">
                    <a16:creationId xmlns:a16="http://schemas.microsoft.com/office/drawing/2014/main" id="{C66C06A7-6232-3220-FB4E-62D47AFF0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912" y="1491629"/>
                <a:ext cx="4392088" cy="2928059"/>
              </a:xfrm>
              <a:prstGeom prst="rect">
                <a:avLst/>
              </a:prstGeom>
            </p:spPr>
          </p:pic>
          <p:sp>
            <p:nvSpPr>
              <p:cNvPr id="6" name="Textplatzhalter 21">
                <a:extLst>
                  <a:ext uri="{FF2B5EF4-FFF2-40B4-BE49-F238E27FC236}">
                    <a16:creationId xmlns:a16="http://schemas.microsoft.com/office/drawing/2014/main" id="{68912459-5AEE-C0FD-B85E-5598403D5BF9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7720959" y="4022375"/>
                <a:ext cx="674882" cy="21602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85000"/>
                  <a:buFont typeface="Arial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1pPr>
                <a:lvl2pPr marL="1764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2pPr>
                <a:lvl3pPr marL="3636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3pPr>
                <a:lvl4pPr marL="543600" indent="-1836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4pPr>
                <a:lvl5pPr marL="7164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5pPr>
                <a:lvl6pPr marL="36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2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800" dirty="0">
                    <a:solidFill>
                      <a:schemeClr val="bg1"/>
                    </a:solidFill>
                  </a:rPr>
                  <a:t>Helge May</a:t>
                </a: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051A462-AF2D-433E-F66F-7B5EDC41CB61}"/>
                </a:ext>
              </a:extLst>
            </p:cNvPr>
            <p:cNvGrpSpPr/>
            <p:nvPr/>
          </p:nvGrpSpPr>
          <p:grpSpPr>
            <a:xfrm>
              <a:off x="5225459" y="1923678"/>
              <a:ext cx="3461341" cy="2328126"/>
              <a:chOff x="462587" y="1995686"/>
              <a:chExt cx="3461341" cy="2328126"/>
            </a:xfrm>
          </p:grpSpPr>
          <p:pic>
            <p:nvPicPr>
              <p:cNvPr id="16" name="Grafik 15" descr="Ein Bild, das Himmel, draußen, Boden, Natur enthält.&#10;&#10;Automatisch generierte Beschreibung">
                <a:extLst>
                  <a:ext uri="{FF2B5EF4-FFF2-40B4-BE49-F238E27FC236}">
                    <a16:creationId xmlns:a16="http://schemas.microsoft.com/office/drawing/2014/main" id="{45873808-EDDA-4A43-50AB-97E4C2B97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587" y="1995686"/>
                <a:ext cx="3461341" cy="2307561"/>
              </a:xfrm>
              <a:prstGeom prst="rect">
                <a:avLst/>
              </a:prstGeom>
            </p:spPr>
          </p:pic>
          <p:sp>
            <p:nvSpPr>
              <p:cNvPr id="12" name="Textplatzhalter 21">
                <a:extLst>
                  <a:ext uri="{FF2B5EF4-FFF2-40B4-BE49-F238E27FC236}">
                    <a16:creationId xmlns:a16="http://schemas.microsoft.com/office/drawing/2014/main" id="{1DCE07F0-C08D-D8CA-17F5-070F5B5DAE48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3513045" y="3937941"/>
                <a:ext cx="592660" cy="17908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85000"/>
                  <a:buFont typeface="Arial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1pPr>
                <a:lvl2pPr marL="1764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2pPr>
                <a:lvl3pPr marL="3636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3pPr>
                <a:lvl4pPr marL="543600" indent="-1836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4pPr>
                <a:lvl5pPr marL="716400" indent="-176400" algn="l" defTabSz="914400" rtl="0" eaLnBrk="1" latinLnBrk="0" hangingPunct="1"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100000"/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Source Sans Pro"/>
                    <a:ea typeface="+mn-ea"/>
                    <a:cs typeface="Source Sans Pro"/>
                  </a:defRPr>
                </a:lvl5pPr>
                <a:lvl6pPr marL="36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2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08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360000" algn="l" defTabSz="914400" rtl="0" eaLnBrk="1" latinLnBrk="0" hangingPunct="1">
                  <a:spcBef>
                    <a:spcPts val="700"/>
                  </a:spcBef>
                  <a:buClr>
                    <a:schemeClr val="tx2"/>
                  </a:buClr>
                  <a:buFont typeface="+mj-lt"/>
                  <a:buAutoNum type="arabicPeriod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800" dirty="0">
                    <a:solidFill>
                      <a:schemeClr val="bg1"/>
                    </a:solidFill>
                  </a:rPr>
                  <a:t>Eric Neuling</a:t>
                </a:r>
              </a:p>
            </p:txBody>
          </p:sp>
        </p:grpSp>
      </p:grpSp>
      <p:sp>
        <p:nvSpPr>
          <p:cNvPr id="18" name="Inhaltsplatzhalter 8">
            <a:extLst>
              <a:ext uri="{FF2B5EF4-FFF2-40B4-BE49-F238E27FC236}">
                <a16:creationId xmlns:a16="http://schemas.microsoft.com/office/drawing/2014/main" id="{04AB5CF0-E4D0-ACE5-4B54-272CCB1D8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491630"/>
            <a:ext cx="8363273" cy="3024336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Lebensraumzerstörung</a:t>
            </a:r>
          </a:p>
          <a:p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Zusätzliche Gefahren wie Straßenverkehr, Hauskatzen,                                   Jagd und Wilderei, Windenergieanlagen, Stromnetz, Glas</a:t>
            </a:r>
          </a:p>
          <a:p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Jede und jeder von uns ist betroffen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4C06756E-0313-5128-A6D0-7A455B992202}"/>
              </a:ext>
            </a:extLst>
          </p:cNvPr>
          <p:cNvGrpSpPr/>
          <p:nvPr/>
        </p:nvGrpSpPr>
        <p:grpSpPr>
          <a:xfrm>
            <a:off x="453363" y="969491"/>
            <a:ext cx="3005110" cy="3688435"/>
            <a:chOff x="6060619" y="2355328"/>
            <a:chExt cx="1944218" cy="2706299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5E7EA750-7C55-08E8-AAED-6142025D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0619" y="2355328"/>
              <a:ext cx="1944218" cy="257767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Textplatzhalter 19">
              <a:extLst>
                <a:ext uri="{FF2B5EF4-FFF2-40B4-BE49-F238E27FC236}">
                  <a16:creationId xmlns:a16="http://schemas.microsoft.com/office/drawing/2014/main" id="{E9D25BEF-9DAC-762C-9C90-810D4CEFA5A0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459795" y="4521549"/>
              <a:ext cx="774000" cy="3061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85000"/>
                <a:buFont typeface="Arial" pitchFamily="34" charset="0"/>
                <a:buNone/>
                <a:defRPr sz="14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1pPr>
              <a:lvl2pPr marL="1764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2pPr>
              <a:lvl3pPr marL="3636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3pPr>
              <a:lvl4pPr marL="543600" indent="-1836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4pPr>
              <a:lvl5pPr marL="716400" indent="-176400" algn="l" defTabSz="914400" rtl="0" eaLnBrk="1" latinLnBrk="0" hangingPunct="1">
                <a:spcBef>
                  <a:spcPts val="700"/>
                </a:spcBef>
                <a:spcAft>
                  <a:spcPts val="0"/>
                </a:spcAft>
                <a:buClr>
                  <a:schemeClr val="tx2"/>
                </a:buClr>
                <a:buSzPct val="100000"/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Source Sans Pro"/>
                  <a:ea typeface="+mn-ea"/>
                  <a:cs typeface="Source Sans Pro"/>
                </a:defRPr>
              </a:lvl5pPr>
              <a:lvl6pPr marL="36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2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360000" algn="l" defTabSz="914400" rtl="0" eaLnBrk="1" latinLnBrk="0" hangingPunct="1">
                <a:spcBef>
                  <a:spcPts val="700"/>
                </a:spcBef>
                <a:buClr>
                  <a:schemeClr val="tx2"/>
                </a:buClr>
                <a:buFont typeface="+mj-lt"/>
                <a:buAutoNum type="arabicPeriod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700" dirty="0">
                  <a:solidFill>
                    <a:schemeClr val="bg1"/>
                  </a:solidFill>
                </a:rPr>
                <a:t>Claudia </a:t>
              </a:r>
              <a:r>
                <a:rPr lang="de-DE" sz="700" dirty="0" err="1">
                  <a:solidFill>
                    <a:schemeClr val="bg1"/>
                  </a:solidFill>
                </a:rPr>
                <a:t>Wegworth</a:t>
              </a:r>
              <a:endParaRPr lang="de-DE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693AB86-8741-772A-4AF5-D7E12D3EF53F}"/>
              </a:ext>
            </a:extLst>
          </p:cNvPr>
          <p:cNvGrpSpPr/>
          <p:nvPr/>
        </p:nvGrpSpPr>
        <p:grpSpPr>
          <a:xfrm>
            <a:off x="6300192" y="969491"/>
            <a:ext cx="2592440" cy="3564396"/>
            <a:chOff x="6156176" y="195486"/>
            <a:chExt cx="2374723" cy="3475184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968209E1-19B4-3957-05B0-B76CBE283CFF}"/>
                </a:ext>
              </a:extLst>
            </p:cNvPr>
            <p:cNvGrpSpPr/>
            <p:nvPr/>
          </p:nvGrpSpPr>
          <p:grpSpPr>
            <a:xfrm>
              <a:off x="6156176" y="195486"/>
              <a:ext cx="2374723" cy="3475184"/>
              <a:chOff x="6156176" y="195486"/>
              <a:chExt cx="2374723" cy="3475184"/>
            </a:xfrm>
          </p:grpSpPr>
          <p:pic>
            <p:nvPicPr>
              <p:cNvPr id="18" name="Grafik 17" descr="Ein Bild, das Boden, Fenster, drinnen, Raum enthält.&#10;&#10;Automatisch generierte Beschreibung">
                <a:extLst>
                  <a:ext uri="{FF2B5EF4-FFF2-40B4-BE49-F238E27FC236}">
                    <a16:creationId xmlns:a16="http://schemas.microsoft.com/office/drawing/2014/main" id="{31C43BF3-56B8-89F1-1DEE-28C4D6BFB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20" t="2380" r="45274" b="20746"/>
              <a:stretch/>
            </p:blipFill>
            <p:spPr>
              <a:xfrm>
                <a:off x="6156176" y="195486"/>
                <a:ext cx="2374723" cy="3456862"/>
              </a:xfrm>
              <a:prstGeom prst="rect">
                <a:avLst/>
              </a:prstGeom>
            </p:spPr>
          </p:pic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005DDC5-059A-72B0-1086-9A4540B72427}"/>
                  </a:ext>
                </a:extLst>
              </p:cNvPr>
              <p:cNvSpPr txBox="1"/>
              <p:nvPr/>
            </p:nvSpPr>
            <p:spPr>
              <a:xfrm rot="5400000">
                <a:off x="7843415" y="3034899"/>
                <a:ext cx="1012214" cy="25932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/>
              <a:p>
                <a:pPr algn="ctr">
                  <a:spcBef>
                    <a:spcPts val="700"/>
                  </a:spcBef>
                  <a:buClr>
                    <a:schemeClr val="tx2"/>
                  </a:buClr>
                </a:pPr>
                <a:r>
                  <a:rPr lang="de-DE" sz="800" dirty="0">
                    <a:latin typeface="Source Sans Pro"/>
                  </a:rPr>
                  <a:t>Catherina Schlüter</a:t>
                </a:r>
              </a:p>
            </p:txBody>
          </p:sp>
        </p:grp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D3E9ACB-9E2F-6921-BDE8-AEB3E97917C6}"/>
                </a:ext>
              </a:extLst>
            </p:cNvPr>
            <p:cNvSpPr/>
            <p:nvPr/>
          </p:nvSpPr>
          <p:spPr>
            <a:xfrm>
              <a:off x="6528359" y="245830"/>
              <a:ext cx="1893347" cy="1944216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7844636-C13C-693E-5B88-69FA079C02E0}"/>
              </a:ext>
            </a:extLst>
          </p:cNvPr>
          <p:cNvGrpSpPr/>
          <p:nvPr/>
        </p:nvGrpSpPr>
        <p:grpSpPr>
          <a:xfrm>
            <a:off x="3693628" y="969491"/>
            <a:ext cx="2363736" cy="3566112"/>
            <a:chOff x="3693628" y="969491"/>
            <a:chExt cx="2363736" cy="3566112"/>
          </a:xfrm>
        </p:grpSpPr>
        <p:pic>
          <p:nvPicPr>
            <p:cNvPr id="5" name="Grafik 4" descr="Ein Bild, das Pflanze enthält.&#10;&#10;Automatisch generierte Beschreibung">
              <a:extLst>
                <a:ext uri="{FF2B5EF4-FFF2-40B4-BE49-F238E27FC236}">
                  <a16:creationId xmlns:a16="http://schemas.microsoft.com/office/drawing/2014/main" id="{7EAEAD2F-97C6-BA50-76C9-82D84A1A1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628" y="969491"/>
              <a:ext cx="2363736" cy="3545604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D7543F7-4B86-34BC-7595-0C25783AF98E}"/>
                </a:ext>
              </a:extLst>
            </p:cNvPr>
            <p:cNvSpPr txBox="1"/>
            <p:nvPr/>
          </p:nvSpPr>
          <p:spPr>
            <a:xfrm rot="5400000">
              <a:off x="5195616" y="3791219"/>
              <a:ext cx="1212177" cy="276591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Hans-Joachim Schlüter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446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00D4BEA-362B-11D7-8068-82828EA9F237}"/>
              </a:ext>
            </a:extLst>
          </p:cNvPr>
          <p:cNvGrpSpPr/>
          <p:nvPr/>
        </p:nvGrpSpPr>
        <p:grpSpPr>
          <a:xfrm>
            <a:off x="5580112" y="135885"/>
            <a:ext cx="3332970" cy="4466030"/>
            <a:chOff x="5580112" y="135885"/>
            <a:chExt cx="3332970" cy="4466030"/>
          </a:xfrm>
        </p:grpSpPr>
        <p:pic>
          <p:nvPicPr>
            <p:cNvPr id="5" name="Grafik 4" descr="Ein Bild, das drinnen, Backofen enthält.&#10;&#10;Automatisch generierte Beschreibung">
              <a:extLst>
                <a:ext uri="{FF2B5EF4-FFF2-40B4-BE49-F238E27FC236}">
                  <a16:creationId xmlns:a16="http://schemas.microsoft.com/office/drawing/2014/main" id="{5F4E6D44-D25B-6DBB-F12F-130BFD34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4617" y="691380"/>
              <a:ext cx="4443960" cy="333297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C2A2BD6-A1AD-5553-A444-B3CDD23112FB}"/>
                </a:ext>
              </a:extLst>
            </p:cNvPr>
            <p:cNvSpPr txBox="1"/>
            <p:nvPr/>
          </p:nvSpPr>
          <p:spPr>
            <a:xfrm rot="5400000">
              <a:off x="8277311" y="3966144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Catherina Schlüter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44C271B-A89F-11CA-D6A2-06F996B10E78}"/>
              </a:ext>
            </a:extLst>
          </p:cNvPr>
          <p:cNvGrpSpPr/>
          <p:nvPr/>
        </p:nvGrpSpPr>
        <p:grpSpPr>
          <a:xfrm>
            <a:off x="457200" y="1274268"/>
            <a:ext cx="4958365" cy="3305577"/>
            <a:chOff x="3995936" y="1059582"/>
            <a:chExt cx="4958365" cy="3305577"/>
          </a:xfrm>
        </p:grpSpPr>
        <p:pic>
          <p:nvPicPr>
            <p:cNvPr id="6" name="029FF338-E950-43C6-BE2E-713A488BAD1B">
              <a:extLst>
                <a:ext uri="{FF2B5EF4-FFF2-40B4-BE49-F238E27FC236}">
                  <a16:creationId xmlns:a16="http://schemas.microsoft.com/office/drawing/2014/main" id="{830075F1-B269-1A46-6FF5-4B5B2028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059582"/>
              <a:ext cx="4958365" cy="330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26CEBA7-84DC-37A3-2D86-B3BFF4736CCA}"/>
                </a:ext>
              </a:extLst>
            </p:cNvPr>
            <p:cNvSpPr txBox="1"/>
            <p:nvPr/>
          </p:nvSpPr>
          <p:spPr>
            <a:xfrm rot="5400000">
              <a:off x="8131041" y="3564142"/>
              <a:ext cx="1342706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U. J. Alexander, </a:t>
              </a:r>
              <a:r>
                <a:rPr lang="de-DE" sz="800" dirty="0" err="1">
                  <a:latin typeface="Source Sans Pro"/>
                </a:rPr>
                <a:t>iStockphoto</a:t>
              </a:r>
              <a:endParaRPr lang="de-DE" sz="800" dirty="0">
                <a:latin typeface="Source Sans Pro"/>
              </a:endParaRPr>
            </a:p>
          </p:txBody>
        </p:sp>
      </p:grp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A589DD4-4226-6A91-FBC1-39D42F4B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80EEC072-F167-D887-B08E-182FD12F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3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72EF674-E583-0276-BB55-088F926F20BD}"/>
              </a:ext>
            </a:extLst>
          </p:cNvPr>
          <p:cNvGrpSpPr/>
          <p:nvPr/>
        </p:nvGrpSpPr>
        <p:grpSpPr>
          <a:xfrm>
            <a:off x="6084167" y="267495"/>
            <a:ext cx="2414939" cy="4306644"/>
            <a:chOff x="6084167" y="267495"/>
            <a:chExt cx="2414939" cy="4306644"/>
          </a:xfrm>
        </p:grpSpPr>
        <p:pic>
          <p:nvPicPr>
            <p:cNvPr id="10" name="Grafik 9" descr="Ein Bild, das Baum, Pflanze, draußen enthält.&#10;&#10;Automatisch generierte Beschreibung">
              <a:extLst>
                <a:ext uri="{FF2B5EF4-FFF2-40B4-BE49-F238E27FC236}">
                  <a16:creationId xmlns:a16="http://schemas.microsoft.com/office/drawing/2014/main" id="{E0764E7C-CD3E-F772-D2FA-50E02158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45025" y="1206637"/>
              <a:ext cx="4293224" cy="2414939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4E1F733-79E6-038C-4C44-C0E71B1A813D}"/>
                </a:ext>
              </a:extLst>
            </p:cNvPr>
            <p:cNvSpPr txBox="1"/>
            <p:nvPr/>
          </p:nvSpPr>
          <p:spPr>
            <a:xfrm rot="5400000">
              <a:off x="7845800" y="3938368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latin typeface="Source Sans Pro"/>
                </a:rPr>
                <a:t>Catherina Schlüter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AFE8633-1029-BEBD-F157-E59CD460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6B6409-C651-F786-060A-6A76FD41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32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0943A50-41B2-E93A-40E8-6C81DA98AFEC}"/>
              </a:ext>
            </a:extLst>
          </p:cNvPr>
          <p:cNvGrpSpPr/>
          <p:nvPr/>
        </p:nvGrpSpPr>
        <p:grpSpPr>
          <a:xfrm>
            <a:off x="457200" y="1033846"/>
            <a:ext cx="5223179" cy="3603821"/>
            <a:chOff x="457200" y="1033846"/>
            <a:chExt cx="5223179" cy="3603821"/>
          </a:xfrm>
        </p:grpSpPr>
        <p:pic>
          <p:nvPicPr>
            <p:cNvPr id="9" name="Grafik 8" descr="Ein Bild, das Baum, draußen, grün, blau enthält.&#10;&#10;Automatisch generierte Beschreibung">
              <a:extLst>
                <a:ext uri="{FF2B5EF4-FFF2-40B4-BE49-F238E27FC236}">
                  <a16:creationId xmlns:a16="http://schemas.microsoft.com/office/drawing/2014/main" id="{89996FA4-AE4B-4DF1-4CE8-C6497C21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033846"/>
              <a:ext cx="5223179" cy="3482119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789BB10-224A-9F49-F9EA-6F566945FA38}"/>
                </a:ext>
              </a:extLst>
            </p:cNvPr>
            <p:cNvSpPr txBox="1"/>
            <p:nvPr/>
          </p:nvSpPr>
          <p:spPr>
            <a:xfrm rot="5400000">
              <a:off x="5166507" y="4123795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NABU Dresden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979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50B2245-866E-82BC-65D4-0E58D953CEC1}"/>
              </a:ext>
            </a:extLst>
          </p:cNvPr>
          <p:cNvGrpSpPr/>
          <p:nvPr/>
        </p:nvGrpSpPr>
        <p:grpSpPr>
          <a:xfrm>
            <a:off x="5834189" y="541849"/>
            <a:ext cx="2980586" cy="3989858"/>
            <a:chOff x="5834189" y="541849"/>
            <a:chExt cx="2980586" cy="398985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2A18CC5-9771-1572-A863-D978AAA2734D}"/>
                </a:ext>
              </a:extLst>
            </p:cNvPr>
            <p:cNvGrpSpPr/>
            <p:nvPr/>
          </p:nvGrpSpPr>
          <p:grpSpPr>
            <a:xfrm>
              <a:off x="5834189" y="541849"/>
              <a:ext cx="2980586" cy="3974116"/>
              <a:chOff x="5834189" y="541849"/>
              <a:chExt cx="2980586" cy="3974116"/>
            </a:xfrm>
          </p:grpSpPr>
          <p:pic>
            <p:nvPicPr>
              <p:cNvPr id="9" name="Grafik 8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21A060F0-4E7F-259F-23E0-6D213B2DD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337424" y="1038614"/>
                <a:ext cx="3974115" cy="2980586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2015D33-944D-5DE7-DCF7-778549BE2AE3}"/>
                  </a:ext>
                </a:extLst>
              </p:cNvPr>
              <p:cNvSpPr txBox="1"/>
              <p:nvPr/>
            </p:nvSpPr>
            <p:spPr>
              <a:xfrm rot="5400000">
                <a:off x="8083989" y="3880194"/>
                <a:ext cx="1012214" cy="259327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/>
              <a:p>
                <a:pPr algn="ctr">
                  <a:spcBef>
                    <a:spcPts val="700"/>
                  </a:spcBef>
                  <a:buClr>
                    <a:schemeClr val="tx2"/>
                  </a:buClr>
                </a:pPr>
                <a:r>
                  <a:rPr lang="de-DE" sz="800" dirty="0">
                    <a:latin typeface="Source Sans Pro"/>
                  </a:rPr>
                  <a:t>Catherina Schlüter</a:t>
                </a:r>
              </a:p>
            </p:txBody>
          </p: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19B8F52-4976-CF0C-5039-38721A2AAB2C}"/>
                </a:ext>
              </a:extLst>
            </p:cNvPr>
            <p:cNvSpPr txBox="1"/>
            <p:nvPr/>
          </p:nvSpPr>
          <p:spPr>
            <a:xfrm rot="5400000">
              <a:off x="8118374" y="3895936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B9F580-9B7D-F3A8-949A-24074739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3E43B3-DB9A-7FC4-8E73-6DCD89B6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33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4B440CF-8EC7-C9ED-306F-75D5F95E3D94}"/>
              </a:ext>
            </a:extLst>
          </p:cNvPr>
          <p:cNvGrpSpPr/>
          <p:nvPr/>
        </p:nvGrpSpPr>
        <p:grpSpPr>
          <a:xfrm>
            <a:off x="389855" y="1418789"/>
            <a:ext cx="5236054" cy="3097176"/>
            <a:chOff x="1489348" y="1059582"/>
            <a:chExt cx="6165304" cy="3477215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5B64647-A633-8321-3ACD-2796A4BB3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01"/>
            <a:stretch/>
          </p:blipFill>
          <p:spPr>
            <a:xfrm>
              <a:off x="1489348" y="1059582"/>
              <a:ext cx="6165304" cy="3477215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1736F15-C093-F28A-1C4A-5FA475DCFA5E}"/>
                </a:ext>
              </a:extLst>
            </p:cNvPr>
            <p:cNvSpPr txBox="1"/>
            <p:nvPr/>
          </p:nvSpPr>
          <p:spPr>
            <a:xfrm rot="5400000">
              <a:off x="6113946" y="2943630"/>
              <a:ext cx="2857910" cy="22349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Andreas Garn (Entwurf, Vorbereitung), Glaswerkstatt Körner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783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21CA25C-0C4E-269C-FC17-BEFA12195911}"/>
              </a:ext>
            </a:extLst>
          </p:cNvPr>
          <p:cNvGrpSpPr/>
          <p:nvPr/>
        </p:nvGrpSpPr>
        <p:grpSpPr>
          <a:xfrm>
            <a:off x="5729383" y="122400"/>
            <a:ext cx="2709580" cy="4515967"/>
            <a:chOff x="5729383" y="122400"/>
            <a:chExt cx="2709580" cy="4515967"/>
          </a:xfrm>
        </p:grpSpPr>
        <p:pic>
          <p:nvPicPr>
            <p:cNvPr id="13" name="Grafik 12" descr="Ein Bild, das Gebäude, Dach enthält.&#10;&#10;Automatisch generierte Beschreibung">
              <a:extLst>
                <a:ext uri="{FF2B5EF4-FFF2-40B4-BE49-F238E27FC236}">
                  <a16:creationId xmlns:a16="http://schemas.microsoft.com/office/drawing/2014/main" id="{F755FC6D-10B3-0CC3-0E42-46096D47F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383" y="122400"/>
              <a:ext cx="2709580" cy="451596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5DFAC95-D128-6C2D-2185-F7EC1B9B26F1}"/>
                </a:ext>
              </a:extLst>
            </p:cNvPr>
            <p:cNvSpPr txBox="1"/>
            <p:nvPr/>
          </p:nvSpPr>
          <p:spPr>
            <a:xfrm rot="5400000">
              <a:off x="7723556" y="4002596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B8E47F2-282E-BDC5-9FF8-5EF3648A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AD1440-AECA-9C20-35B1-FEB54C2D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34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32A4C97-B5DD-A3F9-F6CA-B9DF84CAE678}"/>
              </a:ext>
            </a:extLst>
          </p:cNvPr>
          <p:cNvGrpSpPr/>
          <p:nvPr/>
        </p:nvGrpSpPr>
        <p:grpSpPr>
          <a:xfrm>
            <a:off x="486229" y="1087591"/>
            <a:ext cx="4618856" cy="3379922"/>
            <a:chOff x="457200" y="896400"/>
            <a:chExt cx="5061181" cy="3903144"/>
          </a:xfrm>
        </p:grpSpPr>
        <p:pic>
          <p:nvPicPr>
            <p:cNvPr id="6" name="Grafik 5" descr="Ein Bild, das Baum, draußen, Brücke enthält.&#10;&#10;Automatisch generierte Beschreibung">
              <a:extLst>
                <a:ext uri="{FF2B5EF4-FFF2-40B4-BE49-F238E27FC236}">
                  <a16:creationId xmlns:a16="http://schemas.microsoft.com/office/drawing/2014/main" id="{B60C15DC-A2D5-23E7-309C-7FD01BFB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896400"/>
              <a:ext cx="5061181" cy="379588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58A04EE-6B7E-347E-F3E5-42B6DD5A6FFA}"/>
                </a:ext>
              </a:extLst>
            </p:cNvPr>
            <p:cNvSpPr txBox="1"/>
            <p:nvPr/>
          </p:nvSpPr>
          <p:spPr>
            <a:xfrm rot="5400000">
              <a:off x="4882610" y="4163773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Lina Lopez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069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Glasklare Lösungen: Vogelleben gerettet</a:t>
            </a:r>
            <a:endParaRPr lang="de-DE" b="1" i="0" kern="1200" spc="-100" baseline="0" dirty="0">
              <a:latin typeface="Source Sans Pro"/>
              <a:ea typeface="+mj-ea"/>
              <a:cs typeface="Source Sans Pro"/>
            </a:endParaRP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CD54CAB-EC60-131C-FF3C-505192D02EC5}"/>
              </a:ext>
            </a:extLst>
          </p:cNvPr>
          <p:cNvGrpSpPr/>
          <p:nvPr/>
        </p:nvGrpSpPr>
        <p:grpSpPr>
          <a:xfrm>
            <a:off x="5148064" y="1241433"/>
            <a:ext cx="3610744" cy="2961316"/>
            <a:chOff x="5966075" y="2206905"/>
            <a:chExt cx="3143031" cy="2547168"/>
          </a:xfrm>
        </p:grpSpPr>
        <p:pic>
          <p:nvPicPr>
            <p:cNvPr id="7" name="Grafik 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F51B75F0-9F8D-0913-3CEB-2D64C1F7D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4408"/>
            <a:stretch/>
          </p:blipFill>
          <p:spPr>
            <a:xfrm>
              <a:off x="5966075" y="2206905"/>
              <a:ext cx="3143031" cy="2547168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BDF6637-5F51-8926-A95C-ACC18E7B0C4C}"/>
                </a:ext>
              </a:extLst>
            </p:cNvPr>
            <p:cNvSpPr txBox="1"/>
            <p:nvPr/>
          </p:nvSpPr>
          <p:spPr>
            <a:xfrm rot="5400000">
              <a:off x="8643403" y="4310788"/>
              <a:ext cx="670571" cy="216000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NABU Dresden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7060426-C8A7-6D91-25BE-13884FA0F8E8}"/>
              </a:ext>
            </a:extLst>
          </p:cNvPr>
          <p:cNvGrpSpPr/>
          <p:nvPr/>
        </p:nvGrpSpPr>
        <p:grpSpPr>
          <a:xfrm>
            <a:off x="323528" y="1247249"/>
            <a:ext cx="4464496" cy="2976331"/>
            <a:chOff x="323528" y="1247249"/>
            <a:chExt cx="4464496" cy="2976331"/>
          </a:xfrm>
        </p:grpSpPr>
        <p:pic>
          <p:nvPicPr>
            <p:cNvPr id="5" name="Grafik 4" descr="Ein Bild, das Text, draußen, Gedenktafel enthält.&#10;&#10;Automatisch generierte Beschreibung">
              <a:extLst>
                <a:ext uri="{FF2B5EF4-FFF2-40B4-BE49-F238E27FC236}">
                  <a16:creationId xmlns:a16="http://schemas.microsoft.com/office/drawing/2014/main" id="{31AC5187-9761-617C-7BFB-0E400537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247249"/>
              <a:ext cx="4464496" cy="297633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7D53885-8F09-4A68-1E45-A243507B9DA0}"/>
                </a:ext>
              </a:extLst>
            </p:cNvPr>
            <p:cNvSpPr txBox="1"/>
            <p:nvPr/>
          </p:nvSpPr>
          <p:spPr>
            <a:xfrm rot="5400000">
              <a:off x="4065892" y="3587809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BB95C0F-402F-7606-B7E7-A9494F61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9023D-C7C5-DFEF-9D33-3C754BD3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673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F56268D-16E2-CCA2-9BA5-2EF01E2B0D8C}"/>
              </a:ext>
            </a:extLst>
          </p:cNvPr>
          <p:cNvGrpSpPr/>
          <p:nvPr/>
        </p:nvGrpSpPr>
        <p:grpSpPr>
          <a:xfrm>
            <a:off x="1779091" y="987574"/>
            <a:ext cx="5585817" cy="3723879"/>
            <a:chOff x="1779091" y="987574"/>
            <a:chExt cx="5585817" cy="3723879"/>
          </a:xfrm>
        </p:grpSpPr>
        <p:pic>
          <p:nvPicPr>
            <p:cNvPr id="5" name="Grafik 4" descr="Ein Bild, das Text, Gebäude, draußen, Himmel enthält.&#10;&#10;Automatisch generierte Beschreibung">
              <a:extLst>
                <a:ext uri="{FF2B5EF4-FFF2-40B4-BE49-F238E27FC236}">
                  <a16:creationId xmlns:a16="http://schemas.microsoft.com/office/drawing/2014/main" id="{058B1673-7DE9-F960-3AD5-4D8E436EB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91" y="987574"/>
              <a:ext cx="5585817" cy="372387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8E85F0B-476E-C00B-0BEE-D96AD0941736}"/>
                </a:ext>
              </a:extLst>
            </p:cNvPr>
            <p:cNvSpPr txBox="1"/>
            <p:nvPr/>
          </p:nvSpPr>
          <p:spPr>
            <a:xfrm rot="5400000">
              <a:off x="6754271" y="4197581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NABU Dresden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657CFA-51A2-C10B-39E3-5207E95F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6AADDC-0DB8-246E-7445-ED8F24AE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749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5A7EF21-5BC9-B1C6-2BF4-14D78E400730}"/>
              </a:ext>
            </a:extLst>
          </p:cNvPr>
          <p:cNvGrpSpPr/>
          <p:nvPr/>
        </p:nvGrpSpPr>
        <p:grpSpPr>
          <a:xfrm>
            <a:off x="1907704" y="1059582"/>
            <a:ext cx="5328592" cy="3552395"/>
            <a:chOff x="1907704" y="1059582"/>
            <a:chExt cx="5328592" cy="3552395"/>
          </a:xfrm>
        </p:grpSpPr>
        <p:pic>
          <p:nvPicPr>
            <p:cNvPr id="7" name="Grafik 6" descr="Ein Bild, das draußen, Gebäude, Baum, Gras enthält.&#10;&#10;Automatisch generierte Beschreibung">
              <a:extLst>
                <a:ext uri="{FF2B5EF4-FFF2-40B4-BE49-F238E27FC236}">
                  <a16:creationId xmlns:a16="http://schemas.microsoft.com/office/drawing/2014/main" id="{8BD031E2-C963-02F5-D958-8137E5BA0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059582"/>
              <a:ext cx="5328592" cy="3552395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8107A03-99D5-6C1C-AC90-3858F1BA0A83}"/>
                </a:ext>
              </a:extLst>
            </p:cNvPr>
            <p:cNvSpPr txBox="1"/>
            <p:nvPr/>
          </p:nvSpPr>
          <p:spPr>
            <a:xfrm rot="5400000">
              <a:off x="6513892" y="3954255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Klemens Steiof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686965-C274-C442-0414-F66EDC63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F00391-89DA-861B-E20F-21019529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381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Glasklare Lösungen: Vogelleben gerettet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9FA32A8-8867-3766-659C-06ED3902822B}"/>
              </a:ext>
            </a:extLst>
          </p:cNvPr>
          <p:cNvGrpSpPr/>
          <p:nvPr/>
        </p:nvGrpSpPr>
        <p:grpSpPr>
          <a:xfrm>
            <a:off x="3587221" y="1461281"/>
            <a:ext cx="4641927" cy="2671779"/>
            <a:chOff x="457200" y="1416242"/>
            <a:chExt cx="4641927" cy="2671779"/>
          </a:xfrm>
        </p:grpSpPr>
        <p:pic>
          <p:nvPicPr>
            <p:cNvPr id="5" name="Grafik 4" descr="Ein Bild, das Gebäude, Baum, draußen, Haus enthält.&#10;&#10;Automatisch generierte Beschreibung">
              <a:extLst>
                <a:ext uri="{FF2B5EF4-FFF2-40B4-BE49-F238E27FC236}">
                  <a16:creationId xmlns:a16="http://schemas.microsoft.com/office/drawing/2014/main" id="{9714577D-C45E-245D-412A-3BAE6024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16242"/>
              <a:ext cx="4641927" cy="261108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BB78E9D-9B10-B9BB-D5A4-D7CA128EADC5}"/>
                </a:ext>
              </a:extLst>
            </p:cNvPr>
            <p:cNvSpPr txBox="1"/>
            <p:nvPr/>
          </p:nvSpPr>
          <p:spPr>
            <a:xfrm rot="5400000">
              <a:off x="4431733" y="3452250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B0A013-221E-263E-88BF-BDFC70213B90}"/>
              </a:ext>
            </a:extLst>
          </p:cNvPr>
          <p:cNvGrpSpPr/>
          <p:nvPr/>
        </p:nvGrpSpPr>
        <p:grpSpPr>
          <a:xfrm>
            <a:off x="971600" y="997657"/>
            <a:ext cx="2024454" cy="3669549"/>
            <a:chOff x="971600" y="997657"/>
            <a:chExt cx="2024454" cy="3669549"/>
          </a:xfrm>
        </p:grpSpPr>
        <p:pic>
          <p:nvPicPr>
            <p:cNvPr id="7" name="Grafik 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3F92711C-90C1-FE78-DCF9-8DA0F251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4312" y="1784945"/>
              <a:ext cx="3599030" cy="202445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F828395-1471-4A8A-3BFA-D523F993A7AC}"/>
                </a:ext>
              </a:extLst>
            </p:cNvPr>
            <p:cNvSpPr txBox="1"/>
            <p:nvPr/>
          </p:nvSpPr>
          <p:spPr>
            <a:xfrm rot="5400000">
              <a:off x="2323348" y="4031435"/>
              <a:ext cx="1012214" cy="25932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Catherina Schlüter</a:t>
              </a: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7DD5B6-B1A5-E874-B2C3-B99CB1FAF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9E7D3F-AC6F-9E85-D357-3DBAC02F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531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noFill/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Lichtplanung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03FCE423-BEB9-292B-ABBC-0989D9EF5573}"/>
              </a:ext>
            </a:extLst>
          </p:cNvPr>
          <p:cNvSpPr txBox="1">
            <a:spLocks/>
          </p:cNvSpPr>
          <p:nvPr/>
        </p:nvSpPr>
        <p:spPr>
          <a:xfrm>
            <a:off x="611560" y="1347615"/>
            <a:ext cx="5080518" cy="3168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Beleuchtung reduzieren spart nicht nur Todesopfer, sondern auch Geld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Prüfen: ist Beleuchtung an bestimmter Stelle wirklich erforderlich?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Konsequentes Abschalten von Beleuchtung in der 2. Nachthälfte (z.B. 22 Uhr bis Sonnenaufgang)</a:t>
            </a:r>
          </a:p>
          <a:p>
            <a:endParaRPr lang="de-DE" sz="20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B78A63C-6B0F-65F0-892E-6B528034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50BCB9-FE9D-5008-1F3B-1A810CDB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6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Bedeutung von Glastod im Vogelschutz</a:t>
            </a:r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32C76431-B9FE-AD97-A13B-0731194B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18" name="Inhaltsplatzhalter 8">
            <a:extLst>
              <a:ext uri="{FF2B5EF4-FFF2-40B4-BE49-F238E27FC236}">
                <a16:creationId xmlns:a16="http://schemas.microsoft.com/office/drawing/2014/main" id="{04AB5CF0-E4D0-ACE5-4B54-272CCB1D8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275606"/>
            <a:ext cx="8363273" cy="3240360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Immer noch Trend zu Glasarchitektur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Naturentfremdung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Wunsch nach Naturverbundenheit                                                              (Architektur: Verschmelzung von Innen und Außen)</a:t>
            </a:r>
          </a:p>
          <a:p>
            <a:endParaRPr lang="de-DE" sz="2000" dirty="0"/>
          </a:p>
          <a:p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Der Preis: Vogelleben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C646DFA-487E-2067-3AB6-0F9FFD9BA8CE}"/>
              </a:ext>
            </a:extLst>
          </p:cNvPr>
          <p:cNvGrpSpPr/>
          <p:nvPr/>
        </p:nvGrpSpPr>
        <p:grpSpPr>
          <a:xfrm>
            <a:off x="6588538" y="2894745"/>
            <a:ext cx="1580364" cy="1621222"/>
            <a:chOff x="6588538" y="2894745"/>
            <a:chExt cx="1580364" cy="1621222"/>
          </a:xfrm>
        </p:grpSpPr>
        <p:pic>
          <p:nvPicPr>
            <p:cNvPr id="11" name="Grafik 10" descr="Ein Bild, das Boden, draußen, Gras enthält.&#10;&#10;Automatisch generierte Beschreibung">
              <a:extLst>
                <a:ext uri="{FF2B5EF4-FFF2-40B4-BE49-F238E27FC236}">
                  <a16:creationId xmlns:a16="http://schemas.microsoft.com/office/drawing/2014/main" id="{C6797D49-102E-9BD9-77EE-9A3403E3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260"/>
            <a:stretch/>
          </p:blipFill>
          <p:spPr>
            <a:xfrm>
              <a:off x="6588538" y="2894745"/>
              <a:ext cx="1580364" cy="1544526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00C3ADE-DF98-D898-7F58-76D7B97CD83F}"/>
                </a:ext>
              </a:extLst>
            </p:cNvPr>
            <p:cNvSpPr txBox="1"/>
            <p:nvPr/>
          </p:nvSpPr>
          <p:spPr>
            <a:xfrm rot="5400000">
              <a:off x="7628745" y="4002095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Marion Lehnert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1F0678-7D40-A373-5EEF-BCEF97EEFCE7}"/>
              </a:ext>
            </a:extLst>
          </p:cNvPr>
          <p:cNvGrpSpPr/>
          <p:nvPr/>
        </p:nvGrpSpPr>
        <p:grpSpPr>
          <a:xfrm>
            <a:off x="3485266" y="2894745"/>
            <a:ext cx="1379060" cy="1621222"/>
            <a:chOff x="3491416" y="2894745"/>
            <a:chExt cx="1379060" cy="1621222"/>
          </a:xfrm>
        </p:grpSpPr>
        <p:pic>
          <p:nvPicPr>
            <p:cNvPr id="9" name="Grafik 8" descr="Ein Bild, das draußen, Gras, Baum, Pilz enthält.&#10;&#10;Automatisch generierte Beschreibung">
              <a:extLst>
                <a:ext uri="{FF2B5EF4-FFF2-40B4-BE49-F238E27FC236}">
                  <a16:creationId xmlns:a16="http://schemas.microsoft.com/office/drawing/2014/main" id="{A5A4AF39-BE0D-F0F0-1996-1E5D75223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01" b="6600"/>
            <a:stretch/>
          </p:blipFill>
          <p:spPr>
            <a:xfrm>
              <a:off x="3491416" y="2894745"/>
              <a:ext cx="1379060" cy="1544526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2D81B21-8C49-1ECA-0B00-EA59553D781F}"/>
                </a:ext>
              </a:extLst>
            </p:cNvPr>
            <p:cNvSpPr txBox="1"/>
            <p:nvPr/>
          </p:nvSpPr>
          <p:spPr>
            <a:xfrm rot="5400000">
              <a:off x="4343794" y="4002095"/>
              <a:ext cx="779600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Marion Lehnert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BB7D291-4ADF-1548-BF0A-D128BDE98E28}"/>
              </a:ext>
            </a:extLst>
          </p:cNvPr>
          <p:cNvGrpSpPr/>
          <p:nvPr/>
        </p:nvGrpSpPr>
        <p:grpSpPr>
          <a:xfrm>
            <a:off x="5004048" y="2894745"/>
            <a:ext cx="1450918" cy="1633056"/>
            <a:chOff x="5004048" y="2894745"/>
            <a:chExt cx="1450918" cy="163305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1599FAA-6A78-A84D-AB57-2F66B3B0E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97" r="2637" b="2406"/>
            <a:stretch/>
          </p:blipFill>
          <p:spPr>
            <a:xfrm>
              <a:off x="5004048" y="2894745"/>
              <a:ext cx="1450918" cy="154452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9AB7DF9-8160-1691-811B-C8E514029134}"/>
                </a:ext>
              </a:extLst>
            </p:cNvPr>
            <p:cNvSpPr txBox="1"/>
            <p:nvPr/>
          </p:nvSpPr>
          <p:spPr>
            <a:xfrm rot="5400000">
              <a:off x="5539459" y="3612294"/>
              <a:ext cx="1582871" cy="24814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>
                <a:spcBef>
                  <a:spcPts val="700"/>
                </a:spcBef>
                <a:buClr>
                  <a:schemeClr val="tx2"/>
                </a:buClr>
              </a:pPr>
              <a:r>
                <a:rPr lang="de-DE" sz="550" dirty="0" err="1">
                  <a:latin typeface="Source Sans Pro"/>
                </a:rPr>
                <a:t>Enterphoto</a:t>
              </a:r>
              <a:r>
                <a:rPr lang="de-DE" sz="550" dirty="0">
                  <a:latin typeface="Source Sans Pro"/>
                </a:rPr>
                <a:t>, </a:t>
              </a:r>
              <a:r>
                <a:rPr lang="de-DE" sz="550" dirty="0" err="1">
                  <a:latin typeface="Source Sans Pro"/>
                </a:rPr>
                <a:t>AdobeStock</a:t>
              </a:r>
              <a:r>
                <a:rPr lang="de-DE" sz="550" dirty="0">
                  <a:latin typeface="Source Sans Pro"/>
                </a:rPr>
                <a:t>, </a:t>
              </a:r>
              <a:r>
                <a:rPr lang="de-DE" sz="550" dirty="0" err="1">
                  <a:latin typeface="Source Sans Pro"/>
                </a:rPr>
                <a:t>zhu</a:t>
              </a:r>
              <a:r>
                <a:rPr lang="de-DE" sz="550" dirty="0">
                  <a:latin typeface="Source Sans Pro"/>
                </a:rPr>
                <a:t> </a:t>
              </a:r>
              <a:r>
                <a:rPr lang="de-DE" sz="550" dirty="0" err="1">
                  <a:latin typeface="Source Sans Pro"/>
                </a:rPr>
                <a:t>difeng</a:t>
              </a:r>
              <a:r>
                <a:rPr lang="de-DE" sz="550" dirty="0">
                  <a:latin typeface="Source Sans Pro"/>
                </a:rPr>
                <a:t>, </a:t>
              </a:r>
              <a:r>
                <a:rPr lang="de-DE" sz="550" dirty="0" err="1">
                  <a:latin typeface="Source Sans Pro"/>
                </a:rPr>
                <a:t>AdobeStock</a:t>
              </a:r>
              <a:endParaRPr lang="de-DE" sz="550" dirty="0">
                <a:latin typeface="Source Sans Pro"/>
              </a:endParaRPr>
            </a:p>
          </p:txBody>
        </p:sp>
      </p:grp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9305D35-2C44-5D5E-2D8B-83D02DE4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98F290D-8D39-E493-729E-91ECEF4E2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2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noFill/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Lichtplanung</a:t>
            </a:r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03FCE423-BEB9-292B-ABBC-0989D9EF5573}"/>
              </a:ext>
            </a:extLst>
          </p:cNvPr>
          <p:cNvSpPr txBox="1">
            <a:spLocks/>
          </p:cNvSpPr>
          <p:nvPr/>
        </p:nvSpPr>
        <p:spPr>
          <a:xfrm>
            <a:off x="611560" y="1347615"/>
            <a:ext cx="6192688" cy="3168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Anstrahlungen</a:t>
            </a:r>
            <a:r>
              <a:rPr lang="de-DE" sz="2000" dirty="0"/>
              <a:t> von oben nach unten (nicht umgekehrt)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Abgeschirmte Leuchten mit geschlossenem Gehäuse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Keine Leuchten, die über die Horizontale abstrahlen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Keine Verwendung mehr von kaltweißem Licht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Gelbliches Licht (ca. 1800-2200 Kelvin)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Jalousien und lichtdichte Vorhänge, wenn Innenbeleuchtung erforderlich (kein Abstrahlen nach Außen)</a:t>
            </a:r>
          </a:p>
          <a:p>
            <a:endParaRPr lang="de-DE" sz="200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B87000F-9F90-0BBA-F18E-B7590D77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9F0844-A57F-DB59-913A-9731101E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40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34BBDD-A80A-8503-979B-5033FA271DB1}"/>
              </a:ext>
            </a:extLst>
          </p:cNvPr>
          <p:cNvGrpSpPr/>
          <p:nvPr/>
        </p:nvGrpSpPr>
        <p:grpSpPr>
          <a:xfrm>
            <a:off x="447058" y="1305665"/>
            <a:ext cx="8010525" cy="2847975"/>
            <a:chOff x="682031" y="1959682"/>
            <a:chExt cx="8010525" cy="284797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14BD4D0-2118-8D86-82CC-F6EB2F7A4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031" y="1959682"/>
              <a:ext cx="8010525" cy="2847975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60167C-C565-83A4-EEBB-57943A0D3CEF}"/>
                </a:ext>
              </a:extLst>
            </p:cNvPr>
            <p:cNvSpPr txBox="1"/>
            <p:nvPr/>
          </p:nvSpPr>
          <p:spPr>
            <a:xfrm rot="5400000">
              <a:off x="7803874" y="3709877"/>
              <a:ext cx="1118787" cy="28269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spcBef>
                  <a:spcPts val="700"/>
                </a:spcBef>
                <a:buClr>
                  <a:schemeClr val="tx2"/>
                </a:buClr>
              </a:pPr>
              <a:r>
                <a:rPr lang="de-DE" sz="800" dirty="0">
                  <a:solidFill>
                    <a:schemeClr val="bg1"/>
                  </a:solidFill>
                  <a:latin typeface="Source Sans Pro"/>
                </a:rPr>
                <a:t>Vogelfreundliches Bauen mit Glas und Licht, S. 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4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/>
              <a:t>Was kann ich tun? Glasklare Lösungen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C0426769-1F40-B12E-6E06-8711EAA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  <p:pic>
        <p:nvPicPr>
          <p:cNvPr id="7" name="Grafik 6" descr="Ein Bild, das Text, Himmel, Wolke, Screenshot enthält.&#10;&#10;Automatisch generierte Beschreibung">
            <a:extLst>
              <a:ext uri="{FF2B5EF4-FFF2-40B4-BE49-F238E27FC236}">
                <a16:creationId xmlns:a16="http://schemas.microsoft.com/office/drawing/2014/main" id="{CFDF98EA-FCFB-A00F-6D9B-9FEBD423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39502"/>
            <a:ext cx="2963531" cy="42109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34D7664-C3B1-B19C-49D2-EAF72B5FAADE}"/>
              </a:ext>
            </a:extLst>
          </p:cNvPr>
          <p:cNvSpPr txBox="1"/>
          <p:nvPr/>
        </p:nvSpPr>
        <p:spPr>
          <a:xfrm>
            <a:off x="1187624" y="2387084"/>
            <a:ext cx="3078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https://www.nabu.de/glastod</a:t>
            </a:r>
          </a:p>
        </p:txBody>
      </p:sp>
    </p:spTree>
    <p:extLst>
      <p:ext uri="{BB962C8B-B14F-4D97-AF65-F5344CB8AC3E}">
        <p14:creationId xmlns:p14="http://schemas.microsoft.com/office/powerpoint/2010/main" val="3568926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de-DE"/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C0426769-1F40-B12E-6E06-8711EAA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vert="horz" lIns="0" tIns="45720" rIns="9144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>
                <a:latin typeface="Source Sans Pro"/>
                <a:ea typeface="+mn-ea"/>
              </a:rPr>
              <a:t>26. September 2023</a:t>
            </a:r>
            <a:endParaRPr lang="de-DE" kern="1200" dirty="0">
              <a:latin typeface="Source Sans Pro"/>
              <a:ea typeface="+mn-ea"/>
              <a:cs typeface="Source Sans Pro"/>
            </a:endParaRPr>
          </a:p>
        </p:txBody>
      </p:sp>
      <p:pic>
        <p:nvPicPr>
          <p:cNvPr id="3" name="Grafik 2" descr="Ein Bild, das Text, Himmel, Screenshot, Wolke enthält.&#10;&#10;Automatisch generierte Beschreibung">
            <a:extLst>
              <a:ext uri="{FF2B5EF4-FFF2-40B4-BE49-F238E27FC236}">
                <a16:creationId xmlns:a16="http://schemas.microsoft.com/office/drawing/2014/main" id="{63504451-1D96-9171-6994-F4B023823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0854"/>
            <a:ext cx="2359025" cy="33655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/>
              <a:t>Was kann ich tun? Glasklare Lösungen</a:t>
            </a:r>
          </a:p>
        </p:txBody>
      </p:sp>
      <p:pic>
        <p:nvPicPr>
          <p:cNvPr id="10" name="Grafik 9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EF0BBF25-98EB-DC9D-3307-6772217DB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38"/>
          <a:stretch/>
        </p:blipFill>
        <p:spPr>
          <a:xfrm>
            <a:off x="6644377" y="267494"/>
            <a:ext cx="2042423" cy="42754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5BFBC28-0C07-0DAA-029F-48EB9BABBF05}"/>
              </a:ext>
            </a:extLst>
          </p:cNvPr>
          <p:cNvSpPr txBox="1"/>
          <p:nvPr/>
        </p:nvSpPr>
        <p:spPr>
          <a:xfrm>
            <a:off x="3851920" y="1079559"/>
            <a:ext cx="3728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https://wua-wien.at/naturschutz-und-stadtoekologie/vogelanprall-an-glasflaechen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C1A0A3-B23D-D7B2-A8CB-93502943077D}"/>
              </a:ext>
            </a:extLst>
          </p:cNvPr>
          <p:cNvSpPr txBox="1"/>
          <p:nvPr/>
        </p:nvSpPr>
        <p:spPr>
          <a:xfrm>
            <a:off x="2301632" y="2876981"/>
            <a:ext cx="39651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https://brandenburg.nabu.de/imperia/md/content/brandenburg/naturschutz/handlungsleitfaden_5_web2-22.pdf</a:t>
            </a:r>
          </a:p>
        </p:txBody>
      </p:sp>
    </p:spTree>
    <p:extLst>
      <p:ext uri="{BB962C8B-B14F-4D97-AF65-F5344CB8AC3E}">
        <p14:creationId xmlns:p14="http://schemas.microsoft.com/office/powerpoint/2010/main" val="319664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4" hidden="1">
            <a:extLst>
              <a:ext uri="{FF2B5EF4-FFF2-40B4-BE49-F238E27FC236}">
                <a16:creationId xmlns:a16="http://schemas.microsoft.com/office/drawing/2014/main" id="{F27AD899-B94F-7B2B-0319-F63FB0786AC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/>
              <a:t>26. September 2023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79BFAC8B-F81C-D59D-8AB8-D55F70F042DE}"/>
              </a:ext>
            </a:extLst>
          </p:cNvPr>
          <p:cNvSpPr txBox="1">
            <a:spLocks/>
          </p:cNvSpPr>
          <p:nvPr/>
        </p:nvSpPr>
        <p:spPr>
          <a:xfrm rot="5400000">
            <a:off x="8636723" y="4667470"/>
            <a:ext cx="748039" cy="216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/>
              <a:t>Kathy Büscher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3" name="Titel 7">
            <a:extLst>
              <a:ext uri="{FF2B5EF4-FFF2-40B4-BE49-F238E27FC236}">
                <a16:creationId xmlns:a16="http://schemas.microsoft.com/office/drawing/2014/main" id="{00E0D8CE-06F6-978C-3B09-61E0C154E92E}"/>
              </a:ext>
            </a:extLst>
          </p:cNvPr>
          <p:cNvSpPr txBox="1">
            <a:spLocks/>
          </p:cNvSpPr>
          <p:nvPr/>
        </p:nvSpPr>
        <p:spPr>
          <a:xfrm>
            <a:off x="251520" y="3992247"/>
            <a:ext cx="4258816" cy="774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 cap="none" spc="-100" normalizeH="0" baseline="0">
                <a:solidFill>
                  <a:schemeClr val="tx2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BD2585-95D3-D751-F72C-76096E64E9D9}"/>
              </a:ext>
            </a:extLst>
          </p:cNvPr>
          <p:cNvGrpSpPr/>
          <p:nvPr/>
        </p:nvGrpSpPr>
        <p:grpSpPr>
          <a:xfrm>
            <a:off x="20" y="10"/>
            <a:ext cx="9143980" cy="5146491"/>
            <a:chOff x="20" y="10"/>
            <a:chExt cx="9143980" cy="5146491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872BA23E-5DDE-174B-B9B2-9DD73AE78791}"/>
                </a:ext>
              </a:extLst>
            </p:cNvPr>
            <p:cNvGrpSpPr/>
            <p:nvPr/>
          </p:nvGrpSpPr>
          <p:grpSpPr>
            <a:xfrm>
              <a:off x="20" y="10"/>
              <a:ext cx="9143980" cy="5143490"/>
              <a:chOff x="20" y="10"/>
              <a:chExt cx="9143980" cy="5143490"/>
            </a:xfrm>
          </p:grpSpPr>
          <p:pic>
            <p:nvPicPr>
              <p:cNvPr id="10" name="Grafik 9" descr="Ein Bild, das aus Holz, draußen, Singvogel, Vogel enthält.&#10;&#10;Automatisch generierte Beschreibung">
                <a:extLst>
                  <a:ext uri="{FF2B5EF4-FFF2-40B4-BE49-F238E27FC236}">
                    <a16:creationId xmlns:a16="http://schemas.microsoft.com/office/drawing/2014/main" id="{4648D75F-CDED-FF0D-B13D-26DEE8F524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01" b="22899"/>
              <a:stretch/>
            </p:blipFill>
            <p:spPr>
              <a:xfrm>
                <a:off x="20" y="10"/>
                <a:ext cx="9143980" cy="5143490"/>
              </a:xfrm>
              <a:prstGeom prst="rect">
                <a:avLst/>
              </a:prstGeom>
              <a:noFill/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B888DD98-8716-7467-A837-615237270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377253"/>
                <a:ext cx="2031492" cy="1722120"/>
              </a:xfrm>
              <a:prstGeom prst="rect">
                <a:avLst/>
              </a:prstGeom>
            </p:spPr>
          </p:pic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075A8B59-C553-4933-BFCF-C648BE300E7D}"/>
                </a:ext>
              </a:extLst>
            </p:cNvPr>
            <p:cNvSpPr txBox="1"/>
            <p:nvPr/>
          </p:nvSpPr>
          <p:spPr>
            <a:xfrm rot="5400000">
              <a:off x="8632470" y="4639099"/>
              <a:ext cx="79936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Kathy Büscher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BE59AC-5B5B-5559-06D2-934B2E5D5CD6}"/>
              </a:ext>
            </a:extLst>
          </p:cNvPr>
          <p:cNvGrpSpPr/>
          <p:nvPr/>
        </p:nvGrpSpPr>
        <p:grpSpPr>
          <a:xfrm>
            <a:off x="3419872" y="1763241"/>
            <a:ext cx="3487316" cy="2638221"/>
            <a:chOff x="1907704" y="987574"/>
            <a:chExt cx="5143500" cy="385762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8C2C541-3415-BBBC-D2A7-833ED2954BCD}"/>
                </a:ext>
              </a:extLst>
            </p:cNvPr>
            <p:cNvGrpSpPr/>
            <p:nvPr/>
          </p:nvGrpSpPr>
          <p:grpSpPr>
            <a:xfrm>
              <a:off x="1907704" y="987574"/>
              <a:ext cx="5143500" cy="3857625"/>
              <a:chOff x="2000249" y="642937"/>
              <a:chExt cx="5143500" cy="3857625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3474B7DE-2601-5AB7-7B18-15E16AEBB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88" b="89972" l="0" r="99879">
                            <a14:foregroundMark x1="10097" y1="34695" x2="30" y2="34695"/>
                            <a14:foregroundMark x1="89660" y1="31662" x2="99879" y2="316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0920">
                <a:off x="2000249" y="642937"/>
                <a:ext cx="5143500" cy="3857625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3A0CB169-CDF4-FF18-7A88-5EC27A56C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78083">
                <a:off x="4428714" y="2906339"/>
                <a:ext cx="784465" cy="277724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D2BAA70A-F421-B159-0868-3B0FA7FDA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08468">
                <a:off x="3485949" y="2776895"/>
                <a:ext cx="990993" cy="180975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3098746A-55FD-F64D-F734-B495BA78E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661956">
                <a:off x="2829234" y="2595711"/>
                <a:ext cx="723617" cy="171450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DC933E1E-2313-C6ED-2787-E32DFCDA6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911064">
                <a:off x="2419222" y="2483442"/>
                <a:ext cx="461021" cy="183078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4C6EEE4-DEF6-EB06-95BD-7A48BF732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879357">
              <a:off x="4709523" y="2539158"/>
              <a:ext cx="949927" cy="23700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12A8D30-0B9C-3B22-9064-8A6AAB4A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886392">
              <a:off x="4059068" y="2365803"/>
              <a:ext cx="681008" cy="269677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A7A5E13-3CA0-E47F-30CE-2C2FC3E1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663701">
              <a:off x="3371273" y="2299156"/>
              <a:ext cx="704107" cy="18097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6CD9941-B534-5B29-2B00-724FE41CC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653881">
              <a:off x="2934866" y="2170973"/>
              <a:ext cx="458049" cy="17145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3C473CD-6084-A2BE-CACA-7AAE84BC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709798">
              <a:off x="2482736" y="2096880"/>
              <a:ext cx="486353" cy="161925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CB0391E1-7CE5-30D5-E267-28B10365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79131" y="2048746"/>
              <a:ext cx="142603" cy="184544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549AA08-A49B-6658-89EA-63784816C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659556">
              <a:off x="2220261" y="1994078"/>
              <a:ext cx="180975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45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type="body" sz="half" idx="2"/>
          </p:nvPr>
        </p:nvSpPr>
        <p:spPr>
          <a:xfrm>
            <a:off x="611560" y="2347764"/>
            <a:ext cx="7920880" cy="882062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/>
              <a:t>ca. 100-115 Millionen Vogelopfer pro Jahr in Deutschland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26. September 2023</a:t>
            </a:r>
            <a:endParaRPr lang="de-DE" dirty="0"/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/>
              <a:t>Lösungen für Vogelkollisionen an Glas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/>
              <a:t>Welches Ausmaß haben</a:t>
            </a:r>
            <a:r>
              <a:rPr lang="de-DE"/>
              <a:t> </a:t>
            </a:r>
            <a:r>
              <a:rPr lang="de-DE" b="1" i="0" kern="1200" spc="-100" baseline="0"/>
              <a:t>Vogelkollisionen an Glas?</a:t>
            </a:r>
          </a:p>
        </p:txBody>
      </p:sp>
    </p:spTree>
    <p:extLst>
      <p:ext uri="{BB962C8B-B14F-4D97-AF65-F5344CB8AC3E}">
        <p14:creationId xmlns:p14="http://schemas.microsoft.com/office/powerpoint/2010/main" val="348961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Welches Ausmaß haben</a:t>
            </a:r>
            <a:r>
              <a:rPr lang="de-DE" dirty="0"/>
              <a:t> </a:t>
            </a: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Vogelkollisionen an Glas?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4" name="Inhaltsplatzhalter 8">
            <a:extLst>
              <a:ext uri="{FF2B5EF4-FFF2-40B4-BE49-F238E27FC236}">
                <a16:creationId xmlns:a16="http://schemas.microsoft.com/office/drawing/2014/main" id="{7CAAABB9-2E11-D712-FEAE-343B36D6336B}"/>
              </a:ext>
            </a:extLst>
          </p:cNvPr>
          <p:cNvSpPr txBox="1">
            <a:spLocks/>
          </p:cNvSpPr>
          <p:nvPr/>
        </p:nvSpPr>
        <p:spPr>
          <a:xfrm>
            <a:off x="457200" y="1669917"/>
            <a:ext cx="2237752" cy="1970935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100" u="sng" dirty="0"/>
              <a:t>Gebäudetyp</a:t>
            </a:r>
          </a:p>
          <a:p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2100" dirty="0"/>
              <a:t>Einfamilienhäuser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100" dirty="0"/>
              <a:t>Mehrstöckige Bauwerke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100" dirty="0"/>
              <a:t>Hochhäuser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900" dirty="0"/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317DDBAD-F9E4-F627-08FF-6455CA241F07}"/>
              </a:ext>
            </a:extLst>
          </p:cNvPr>
          <p:cNvSpPr txBox="1">
            <a:spLocks/>
          </p:cNvSpPr>
          <p:nvPr/>
        </p:nvSpPr>
        <p:spPr>
          <a:xfrm>
            <a:off x="3224471" y="1669918"/>
            <a:ext cx="2376264" cy="1970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1900" u="sng" dirty="0"/>
              <a:t>Anzahl der Gebäude in Deutschland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900" dirty="0"/>
              <a:t>16.791.000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900" dirty="0"/>
              <a:t>3.379.000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900" dirty="0"/>
              <a:t>ca. 2500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1900" dirty="0"/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D9CE9C55-147D-A580-C8BA-45CCBF6B213F}"/>
              </a:ext>
            </a:extLst>
          </p:cNvPr>
          <p:cNvSpPr txBox="1">
            <a:spLocks/>
          </p:cNvSpPr>
          <p:nvPr/>
        </p:nvSpPr>
        <p:spPr>
          <a:xfrm>
            <a:off x="6130254" y="1669917"/>
            <a:ext cx="2299145" cy="1872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1900" u="sng" dirty="0"/>
              <a:t>Vogelopfer je Gebäudetyp und Jahr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900" dirty="0"/>
              <a:t>2 Vögel/Jahr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900" dirty="0"/>
              <a:t>22 Vögel/Jahr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900" dirty="0"/>
              <a:t>24 Vögel/Jahr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A35A3F5-361E-BAC0-7AAF-242EBCEF4D5C}"/>
              </a:ext>
            </a:extLst>
          </p:cNvPr>
          <p:cNvSpPr txBox="1">
            <a:spLocks/>
          </p:cNvSpPr>
          <p:nvPr/>
        </p:nvSpPr>
        <p:spPr>
          <a:xfrm>
            <a:off x="5731735" y="2427734"/>
            <a:ext cx="288032" cy="13681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00" dirty="0"/>
              <a:t>X</a:t>
            </a:r>
          </a:p>
          <a:p>
            <a:r>
              <a:rPr lang="de-DE" sz="1900" dirty="0"/>
              <a:t>X</a:t>
            </a:r>
          </a:p>
          <a:p>
            <a:r>
              <a:rPr lang="de-DE" sz="19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143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1474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Welches Ausmaß haben</a:t>
            </a:r>
            <a:r>
              <a:rPr lang="de-DE" dirty="0"/>
              <a:t> </a:t>
            </a: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Vogelkollisionen an Glas?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131CC90E-F350-FE32-310D-A8F925AAC2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543071"/>
              </p:ext>
            </p:extLst>
          </p:nvPr>
        </p:nvGraphicFramePr>
        <p:xfrm>
          <a:off x="107504" y="716982"/>
          <a:ext cx="7344816" cy="423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553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Welches Ausmaß haben</a:t>
            </a:r>
            <a:r>
              <a:rPr lang="de-DE" dirty="0"/>
              <a:t> </a:t>
            </a:r>
            <a:r>
              <a:rPr lang="de-DE" b="1" i="0" kern="1200" spc="-100" baseline="0" dirty="0">
                <a:latin typeface="Source Sans Pro"/>
                <a:ea typeface="+mj-ea"/>
                <a:cs typeface="Source Sans Pro"/>
              </a:rPr>
              <a:t>Vogelkollisionen an Glas?</a:t>
            </a:r>
          </a:p>
        </p:txBody>
      </p:sp>
      <p:sp>
        <p:nvSpPr>
          <p:cNvPr id="2" name="Fußzeilenplatzhalter 6">
            <a:extLst>
              <a:ext uri="{FF2B5EF4-FFF2-40B4-BE49-F238E27FC236}">
                <a16:creationId xmlns:a16="http://schemas.microsoft.com/office/drawing/2014/main" id="{621AEAA3-216E-FA25-D99C-B8AB1A96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7009" y="4906800"/>
            <a:ext cx="4399200" cy="180000"/>
          </a:xfrm>
        </p:spPr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BB5DE192-37AF-C1B4-E791-8D02323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A93073B0-53F0-BF3D-8E80-4E092B186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366" y="1995686"/>
            <a:ext cx="8363273" cy="2664296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30-35 </a:t>
            </a:r>
            <a:r>
              <a:rPr lang="de-DE" sz="2000" dirty="0" err="1"/>
              <a:t>Mio</a:t>
            </a:r>
            <a:r>
              <a:rPr lang="de-DE" sz="2000" dirty="0"/>
              <a:t> + 70-80 </a:t>
            </a:r>
            <a:r>
              <a:rPr lang="de-DE" sz="2000" dirty="0" err="1"/>
              <a:t>Mio</a:t>
            </a:r>
            <a:r>
              <a:rPr lang="de-DE" sz="2000" dirty="0"/>
              <a:t> + 60.000 =</a:t>
            </a:r>
          </a:p>
          <a:p>
            <a:pPr marL="358775"/>
            <a:r>
              <a:rPr lang="de-DE" sz="2000" dirty="0"/>
              <a:t>gerundet ca. </a:t>
            </a:r>
            <a:r>
              <a:rPr lang="de-DE" sz="2000" b="1" dirty="0"/>
              <a:t>100-115 Millionen </a:t>
            </a:r>
            <a:r>
              <a:rPr lang="de-DE" sz="2000" dirty="0"/>
              <a:t>Vogelopfer pro Jahr in Deutschland</a:t>
            </a:r>
          </a:p>
          <a:p>
            <a:pPr marL="358775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765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sehe ich die Welt: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EF5024-5517-EBC5-C499-0590037F9420}"/>
              </a:ext>
            </a:extLst>
          </p:cNvPr>
          <p:cNvGrpSpPr/>
          <p:nvPr/>
        </p:nvGrpSpPr>
        <p:grpSpPr>
          <a:xfrm>
            <a:off x="5223657" y="1525961"/>
            <a:ext cx="3168352" cy="2223511"/>
            <a:chOff x="5223657" y="1525961"/>
            <a:chExt cx="3168352" cy="2223511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CCF16BE6-1551-2339-7DFF-01244B8C16A0}"/>
                </a:ext>
              </a:extLst>
            </p:cNvPr>
            <p:cNvGrpSpPr/>
            <p:nvPr/>
          </p:nvGrpSpPr>
          <p:grpSpPr>
            <a:xfrm>
              <a:off x="5223657" y="1525961"/>
              <a:ext cx="3168352" cy="2223511"/>
              <a:chOff x="5223657" y="1525961"/>
              <a:chExt cx="3168352" cy="2223511"/>
            </a:xfrm>
          </p:grpSpPr>
          <p:pic>
            <p:nvPicPr>
              <p:cNvPr id="10" name="Grafik 9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51133A8F-0012-4C96-AAC1-C319E2727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9247" y="1525961"/>
                <a:ext cx="3017172" cy="1931726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BD3F194-593E-4E80-BECC-CEA540C6C72B}"/>
                  </a:ext>
                </a:extLst>
              </p:cNvPr>
              <p:cNvSpPr txBox="1"/>
              <p:nvPr/>
            </p:nvSpPr>
            <p:spPr>
              <a:xfrm>
                <a:off x="5223657" y="3457687"/>
                <a:ext cx="3168352" cy="29178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/>
              <a:p>
                <a:pPr algn="ctr">
                  <a:spcBef>
                    <a:spcPts val="700"/>
                  </a:spcBef>
                  <a:buClr>
                    <a:schemeClr val="tx2"/>
                  </a:buClr>
                </a:pPr>
                <a:r>
                  <a:rPr lang="de-DE" sz="1900" dirty="0">
                    <a:latin typeface="Source Sans Pro"/>
                  </a:rPr>
                  <a:t>Sehfeld einer Bekassine</a:t>
                </a:r>
              </a:p>
            </p:txBody>
          </p: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244F164-5153-8378-4CB4-179C1CCF3978}"/>
                </a:ext>
              </a:extLst>
            </p:cNvPr>
            <p:cNvSpPr txBox="1"/>
            <p:nvPr/>
          </p:nvSpPr>
          <p:spPr>
            <a:xfrm rot="5400000">
              <a:off x="7154219" y="2393853"/>
              <a:ext cx="1938613" cy="21602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buClr>
                  <a:schemeClr val="tx2"/>
                </a:buClr>
              </a:pPr>
              <a:r>
                <a:rPr lang="de-DE" sz="600" dirty="0">
                  <a:solidFill>
                    <a:schemeClr val="bg1"/>
                  </a:solidFill>
                  <a:latin typeface="Source Sans Pro"/>
                </a:rPr>
                <a:t>Broschüre Vogelfreundliches Bauen mit Glas und Licht</a:t>
              </a:r>
            </a:p>
            <a:p>
              <a:pPr algn="ctr">
                <a:buClr>
                  <a:schemeClr val="tx2"/>
                </a:buClr>
              </a:pPr>
              <a:r>
                <a:rPr lang="de-DE" sz="600" dirty="0">
                  <a:solidFill>
                    <a:schemeClr val="bg1"/>
                  </a:solidFill>
                  <a:latin typeface="Source Sans Pro"/>
                </a:rPr>
                <a:t>(2012) Schweizerische Vogelwarte </a:t>
              </a:r>
              <a:r>
                <a:rPr lang="de-DE" sz="600" dirty="0" err="1">
                  <a:solidFill>
                    <a:schemeClr val="bg1"/>
                  </a:solidFill>
                  <a:latin typeface="Source Sans Pro"/>
                </a:rPr>
                <a:t>Sempach</a:t>
              </a:r>
              <a:endParaRPr lang="de-DE" sz="600" dirty="0">
                <a:solidFill>
                  <a:schemeClr val="bg1"/>
                </a:solidFill>
                <a:latin typeface="Source Sans Pro"/>
              </a:endParaRPr>
            </a:p>
          </p:txBody>
        </p:sp>
      </p:grp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32C76431-B9FE-AD97-A13B-0731194B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/>
          <a:lstStyle/>
          <a:p>
            <a:r>
              <a:rPr lang="de-DE"/>
              <a:t>26. September 2023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1A28EBE-B94C-DCBD-42A5-35D9CC9880E2}"/>
              </a:ext>
            </a:extLst>
          </p:cNvPr>
          <p:cNvGrpSpPr/>
          <p:nvPr/>
        </p:nvGrpSpPr>
        <p:grpSpPr>
          <a:xfrm>
            <a:off x="751993" y="1491630"/>
            <a:ext cx="3168352" cy="2244799"/>
            <a:chOff x="751993" y="1491630"/>
            <a:chExt cx="3168352" cy="2244799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C53A2C8-2832-029F-536F-6B1F51966F3F}"/>
                </a:ext>
              </a:extLst>
            </p:cNvPr>
            <p:cNvGrpSpPr/>
            <p:nvPr/>
          </p:nvGrpSpPr>
          <p:grpSpPr>
            <a:xfrm>
              <a:off x="751993" y="1491630"/>
              <a:ext cx="3168352" cy="2244799"/>
              <a:chOff x="751993" y="1491630"/>
              <a:chExt cx="3168352" cy="2244799"/>
            </a:xfrm>
          </p:grpSpPr>
          <p:pic>
            <p:nvPicPr>
              <p:cNvPr id="22" name="Grafik 21" descr="Ein Bild, das Vogel, Singvogel enthält.&#10;&#10;Automatisch generierte Beschreibung">
                <a:extLst>
                  <a:ext uri="{FF2B5EF4-FFF2-40B4-BE49-F238E27FC236}">
                    <a16:creationId xmlns:a16="http://schemas.microsoft.com/office/drawing/2014/main" id="{A1561336-0AC2-4316-B318-130FEDA3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84" y="1491630"/>
                <a:ext cx="3017171" cy="1938614"/>
              </a:xfrm>
              <a:prstGeom prst="rect">
                <a:avLst/>
              </a:prstGeom>
            </p:spPr>
          </p:pic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4190449-332E-124D-1EC7-9DB7AB774CCA}"/>
                  </a:ext>
                </a:extLst>
              </p:cNvPr>
              <p:cNvSpPr txBox="1"/>
              <p:nvPr/>
            </p:nvSpPr>
            <p:spPr>
              <a:xfrm>
                <a:off x="751993" y="3444644"/>
                <a:ext cx="3168352" cy="29178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/>
              <a:p>
                <a:pPr algn="ctr">
                  <a:spcBef>
                    <a:spcPts val="700"/>
                  </a:spcBef>
                  <a:buClr>
                    <a:schemeClr val="tx2"/>
                  </a:buClr>
                </a:pPr>
                <a:r>
                  <a:rPr lang="de-DE" sz="1900" dirty="0">
                    <a:latin typeface="Source Sans Pro"/>
                  </a:rPr>
                  <a:t>Augenposition einer Blaumeise</a:t>
                </a: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6ACE99A-997E-7DA7-BC80-33CC8395AF31}"/>
                </a:ext>
              </a:extLst>
            </p:cNvPr>
            <p:cNvSpPr txBox="1"/>
            <p:nvPr/>
          </p:nvSpPr>
          <p:spPr>
            <a:xfrm rot="5400000">
              <a:off x="2717988" y="2360126"/>
              <a:ext cx="1938613" cy="21602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/>
            <a:p>
              <a:pPr algn="ctr">
                <a:buClr>
                  <a:schemeClr val="tx2"/>
                </a:buClr>
              </a:pPr>
              <a:r>
                <a:rPr lang="de-DE" sz="600" dirty="0">
                  <a:solidFill>
                    <a:schemeClr val="bg1"/>
                  </a:solidFill>
                  <a:latin typeface="Source Sans Pro"/>
                </a:rPr>
                <a:t>Broschüre Vogelfreundliches Bauen mit Glas und Licht</a:t>
              </a:r>
            </a:p>
            <a:p>
              <a:pPr algn="ctr">
                <a:buClr>
                  <a:schemeClr val="tx2"/>
                </a:buClr>
              </a:pPr>
              <a:r>
                <a:rPr lang="de-DE" sz="600" dirty="0">
                  <a:solidFill>
                    <a:schemeClr val="bg1"/>
                  </a:solidFill>
                  <a:latin typeface="Source Sans Pro"/>
                </a:rPr>
                <a:t>(2012) Schweizerische Vogelwarte </a:t>
              </a:r>
              <a:r>
                <a:rPr lang="de-DE" sz="600" dirty="0" err="1">
                  <a:solidFill>
                    <a:schemeClr val="bg1"/>
                  </a:solidFill>
                  <a:latin typeface="Source Sans Pro"/>
                </a:rPr>
                <a:t>Sempach</a:t>
              </a:r>
              <a:endParaRPr lang="de-DE" sz="600" dirty="0">
                <a:solidFill>
                  <a:schemeClr val="bg1"/>
                </a:solidFill>
                <a:latin typeface="Source Sans Pro"/>
              </a:endParaRPr>
            </a:p>
          </p:txBody>
        </p:sp>
      </p:grp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EB4DDD-24AC-087A-AE67-CF794438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Lösungen für Vogelkollisionen an Glas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2C1B331-1E29-7F39-4F27-8FFBDFF9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3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NABU_PP_Vorlage_16-9</Template>
  <TotalTime>0</TotalTime>
  <Words>3095</Words>
  <Application>Microsoft Office PowerPoint</Application>
  <PresentationFormat>Bildschirmpräsentation (16:9)</PresentationFormat>
  <Paragraphs>556</Paragraphs>
  <Slides>43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Source Sans Pro</vt:lpstr>
      <vt:lpstr>Times New Roman</vt:lpstr>
      <vt:lpstr>Wingdings</vt:lpstr>
      <vt:lpstr>NABU-Design</vt:lpstr>
      <vt:lpstr>Kommt ein Vogel geflogen…</vt:lpstr>
      <vt:lpstr>Was Sie in dieser Sofaakademie erwartet:</vt:lpstr>
      <vt:lpstr>Die Bedeutung von Glastod im Vogelschutz</vt:lpstr>
      <vt:lpstr>Die Bedeutung von Glastod im Vogelschutz</vt:lpstr>
      <vt:lpstr>Welches Ausmaß haben Vogelkollisionen an Glas?</vt:lpstr>
      <vt:lpstr>Welches Ausmaß haben Vogelkollisionen an Glas?</vt:lpstr>
      <vt:lpstr>Welches Ausmaß haben Vogelkollisionen an Glas?</vt:lpstr>
      <vt:lpstr>Welches Ausmaß haben Vogelkollisionen an Glas?</vt:lpstr>
      <vt:lpstr>So sehe ich die Welt:</vt:lpstr>
      <vt:lpstr>Gläserne Eigenschaft: Durchsicht</vt:lpstr>
      <vt:lpstr>Gläserne Eigenschaft: Durchsicht</vt:lpstr>
      <vt:lpstr>Gläserne Eigenschaft: Spiegelung</vt:lpstr>
      <vt:lpstr>Gläserne Eigenschaft: Spiegelung</vt:lpstr>
      <vt:lpstr>Beleuchtung</vt:lpstr>
      <vt:lpstr>Glasklare Folgen</vt:lpstr>
      <vt:lpstr>Glasklare Folgen: wenn das Opfer gefunden wird</vt:lpstr>
      <vt:lpstr>Glasklare Folgen: wenn das Opfer nicht auffindbar ist</vt:lpstr>
      <vt:lpstr>Rechtliche Einordnung</vt:lpstr>
      <vt:lpstr>Rechtliche Einordnung</vt:lpstr>
      <vt:lpstr>Rechtliche Einordnung</vt:lpstr>
      <vt:lpstr>Risikobeurteilung von Gebäuden</vt:lpstr>
      <vt:lpstr>Glasklare Lösung?</vt:lpstr>
      <vt:lpstr>Scheinlösung Greifvogelsilhouetten:</vt:lpstr>
      <vt:lpstr>Scheinlösung UV-Markierungen:</vt:lpstr>
      <vt:lpstr>Was kann ich tun? Glasklare Lösungen</vt:lpstr>
      <vt:lpstr>Was kann ich tun? Glasklare Lösungen</vt:lpstr>
      <vt:lpstr>Was kann ich tun? Glasklare Lösungen</vt:lpstr>
      <vt:lpstr>Was kann ich tun? Glasklare Lösungen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Glasklare Lösungen: Vogelleben gerettet</vt:lpstr>
      <vt:lpstr>Lichtplanung</vt:lpstr>
      <vt:lpstr>Lichtplanung</vt:lpstr>
      <vt:lpstr>Was kann ich tun? Glasklare Lösungen</vt:lpstr>
      <vt:lpstr>Was kann ich tun? Glasklare Lösungen</vt:lpstr>
      <vt:lpstr>PowerPoint-Präsentation</vt:lpstr>
    </vt:vector>
  </TitlesOfParts>
  <Company>NABU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NABU InfoForum</dc:title>
  <dc:creator>Catherina Schlueter</dc:creator>
  <dc:description>Präsentationsvorlage (19:9) | Office 2007</dc:description>
  <cp:lastModifiedBy>Caroline Wittor (NABU)</cp:lastModifiedBy>
  <cp:revision>223</cp:revision>
  <dcterms:created xsi:type="dcterms:W3CDTF">2022-04-06T11:24:08Z</dcterms:created>
  <dcterms:modified xsi:type="dcterms:W3CDTF">2023-10-20T15:14:14Z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001-000-001</vt:lpwstr>
  </property>
  <property fmtid="{D5CDD505-2E9C-101B-9397-08002B2CF9AE}" pid="4" name="Erstellt von">
    <vt:lpwstr>office network</vt:lpwstr>
  </property>
  <property fmtid="{D5CDD505-2E9C-101B-9397-08002B2CF9AE}" pid="5" name="Erstellt am">
    <vt:lpwstr>27.11.2014</vt:lpwstr>
  </property>
  <property fmtid="{D5CDD505-2E9C-101B-9397-08002B2CF9AE}" pid="6" name="Autor 1">
    <vt:lpwstr>clemens morfeld</vt:lpwstr>
  </property>
  <property fmtid="{D5CDD505-2E9C-101B-9397-08002B2CF9AE}" pid="7" name="Stand">
    <vt:lpwstr>27.11.2014</vt:lpwstr>
  </property>
</Properties>
</file>